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56" r:id="rId2"/>
    <p:sldId id="257" r:id="rId3"/>
    <p:sldId id="258" r:id="rId4"/>
    <p:sldId id="263"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3D556A-FC68-489D-BAE1-FFC0AAEEA009}" type="datetimeFigureOut">
              <a:rPr lang="es-ES" smtClean="0"/>
              <a:t>26/04/2016</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s-ES" smtClean="0"/>
              <a:t>Elaboración de Dictámenes</a:t>
            </a:r>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F807AF-B5F0-4180-9563-A2A44E06D7B9}" type="slidenum">
              <a:rPr lang="es-ES" smtClean="0"/>
              <a:t>‹Nº›</a:t>
            </a:fld>
            <a:endParaRPr lang="es-ES"/>
          </a:p>
        </p:txBody>
      </p:sp>
    </p:spTree>
    <p:extLst>
      <p:ext uri="{BB962C8B-B14F-4D97-AF65-F5344CB8AC3E}">
        <p14:creationId xmlns:p14="http://schemas.microsoft.com/office/powerpoint/2010/main" val="3819501147"/>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ED1CB3-BB00-49C0-9BF4-24F70DFC2FBF}" type="datetimeFigureOut">
              <a:rPr lang="es-ES" smtClean="0"/>
              <a:t>26/04/2016</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s-ES" smtClean="0"/>
              <a:t>Elaboración de Dictámenes</a:t>
            </a: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BB950A-DC8A-422C-92FC-68C0282E4845}" type="slidenum">
              <a:rPr lang="es-ES" smtClean="0"/>
              <a:t>‹Nº›</a:t>
            </a:fld>
            <a:endParaRPr lang="es-ES"/>
          </a:p>
        </p:txBody>
      </p:sp>
    </p:spTree>
    <p:extLst>
      <p:ext uri="{BB962C8B-B14F-4D97-AF65-F5344CB8AC3E}">
        <p14:creationId xmlns:p14="http://schemas.microsoft.com/office/powerpoint/2010/main" val="2382227440"/>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5" name="4 Marcador de pie de página"/>
          <p:cNvSpPr>
            <a:spLocks noGrp="1"/>
          </p:cNvSpPr>
          <p:nvPr>
            <p:ph type="ftr" sz="quarter" idx="11"/>
          </p:nvPr>
        </p:nvSpPr>
        <p:spPr/>
        <p:txBody>
          <a:bodyPr/>
          <a:lstStyle/>
          <a:p>
            <a:r>
              <a:rPr lang="es-ES" smtClean="0"/>
              <a:t>Elaboración de Dictámenes</a:t>
            </a:r>
            <a:endParaRPr lang="es-ES"/>
          </a:p>
        </p:txBody>
      </p:sp>
    </p:spTree>
    <p:extLst>
      <p:ext uri="{BB962C8B-B14F-4D97-AF65-F5344CB8AC3E}">
        <p14:creationId xmlns:p14="http://schemas.microsoft.com/office/powerpoint/2010/main" val="1668501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5" name="4 Marcador de pie de página"/>
          <p:cNvSpPr>
            <a:spLocks noGrp="1"/>
          </p:cNvSpPr>
          <p:nvPr>
            <p:ph type="ftr" sz="quarter" idx="11"/>
          </p:nvPr>
        </p:nvSpPr>
        <p:spPr/>
        <p:txBody>
          <a:bodyPr/>
          <a:lstStyle/>
          <a:p>
            <a:r>
              <a:rPr lang="es-ES" smtClean="0"/>
              <a:t>Elaboración de Dictámenes</a:t>
            </a:r>
            <a:endParaRPr lang="es-ES"/>
          </a:p>
        </p:txBody>
      </p:sp>
    </p:spTree>
    <p:extLst>
      <p:ext uri="{BB962C8B-B14F-4D97-AF65-F5344CB8AC3E}">
        <p14:creationId xmlns:p14="http://schemas.microsoft.com/office/powerpoint/2010/main" val="1886393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9B48D01-4C38-44DB-AF5D-AE9B93194C76}" type="datetime1">
              <a:rPr lang="es-ES" smtClean="0"/>
              <a:t>26/04/2016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65274E7-A135-446C-A079-007A9B9FF7E9}" type="datetime1">
              <a:rPr lang="es-ES" smtClean="0"/>
              <a:t>26/04/2016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933C3A7-AB96-4717-9734-003F411C15D1}" type="datetime1">
              <a:rPr lang="es-ES" smtClean="0"/>
              <a:t>26/04/2016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085285D-FEAD-4578-8286-257566127DB3}" type="datetime1">
              <a:rPr lang="es-ES" smtClean="0"/>
              <a:t>26/04/2016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00785E7-662A-4E20-89DA-21B2C96D74E2}" type="datetime1">
              <a:rPr lang="es-ES" smtClean="0"/>
              <a:t>26/04/2016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01E2718A-CBFE-4A50-A5BE-F44896F4781F}" type="datetime1">
              <a:rPr lang="es-ES" smtClean="0"/>
              <a:t>26/04/2016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F518676-7F71-431C-99A4-9F3D1A977DFE}" type="datetime1">
              <a:rPr lang="es-ES" smtClean="0"/>
              <a:t>26/04/2016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297E8E1F-898F-469E-AEBF-1C4A9DFE37CF}" type="datetime1">
              <a:rPr lang="es-ES" smtClean="0"/>
              <a:t>26/04/2016</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15B9A50-36EB-493E-A246-E64493411E47}" type="datetime1">
              <a:rPr lang="es-ES" smtClean="0"/>
              <a:t>26/04/2016</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10BD0AD-35BA-4F83-99E2-33A04A57A7BD}" type="datetime1">
              <a:rPr lang="es-ES" smtClean="0"/>
              <a:t>26/04/2016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B5452A0-E009-4451-956C-A7C2C25DE69C}" type="datetime1">
              <a:rPr lang="es-ES" smtClean="0"/>
              <a:t>26/04/2016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D158E61-7B98-42D8-95D1-0AE4BFC6FBA4}" type="datetime1">
              <a:rPr lang="es-ES" smtClean="0"/>
              <a:t>26/04/2016</a:t>
            </a:fld>
            <a:endParaRPr lang="es-E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E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32FADFE-3B8F-471C-ABF0-DBC7717ECBBC}" type="slidenum">
              <a:rPr lang="es-ES" smtClean="0"/>
              <a:t>‹Nº›</a:t>
            </a:fld>
            <a:endParaRPr lang="es-E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hf sldNum="0"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grupolegis.com/" TargetMode="Externa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348880"/>
            <a:ext cx="7772400" cy="1031428"/>
          </a:xfrm>
        </p:spPr>
        <p:txBody>
          <a:bodyPr>
            <a:normAutofit/>
          </a:bodyPr>
          <a:lstStyle/>
          <a:p>
            <a:r>
              <a:rPr lang="es-MX" dirty="0" smtClean="0">
                <a:solidFill>
                  <a:schemeClr val="tx2"/>
                </a:solidFill>
              </a:rPr>
              <a:t>ELABORACIÓN DE DICTÁMENES</a:t>
            </a:r>
            <a:endParaRPr lang="es-ES" dirty="0">
              <a:solidFill>
                <a:schemeClr val="tx2"/>
              </a:solidFill>
            </a:endParaRPr>
          </a:p>
        </p:txBody>
      </p:sp>
      <p:sp>
        <p:nvSpPr>
          <p:cNvPr id="3" name="2 Subtítulo"/>
          <p:cNvSpPr>
            <a:spLocks noGrp="1"/>
          </p:cNvSpPr>
          <p:nvPr>
            <p:ph type="subTitle" idx="1"/>
          </p:nvPr>
        </p:nvSpPr>
        <p:spPr>
          <a:xfrm>
            <a:off x="1371600" y="5157192"/>
            <a:ext cx="6400800" cy="481608"/>
          </a:xfrm>
        </p:spPr>
        <p:txBody>
          <a:bodyPr>
            <a:noAutofit/>
          </a:bodyPr>
          <a:lstStyle/>
          <a:p>
            <a:pPr algn="r"/>
            <a:r>
              <a:rPr lang="es-MX" sz="3200" dirty="0" smtClean="0">
                <a:solidFill>
                  <a:schemeClr val="tx2"/>
                </a:solidFill>
              </a:rPr>
              <a:t>Flor de María Salazar</a:t>
            </a:r>
            <a:endParaRPr lang="es-ES" sz="3200" dirty="0">
              <a:solidFill>
                <a:schemeClr val="tx2"/>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692696"/>
            <a:ext cx="2584450"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Marcador de pie de página"/>
          <p:cNvSpPr>
            <a:spLocks noGrp="1"/>
          </p:cNvSpPr>
          <p:nvPr>
            <p:ph type="ftr" sz="quarter" idx="11"/>
          </p:nvPr>
        </p:nvSpPr>
        <p:spPr/>
        <p:txBody>
          <a:bodyPr/>
          <a:lstStyle/>
          <a:p>
            <a:endParaRPr lang="es-ES"/>
          </a:p>
        </p:txBody>
      </p:sp>
    </p:spTree>
    <p:extLst>
      <p:ext uri="{BB962C8B-B14F-4D97-AF65-F5344CB8AC3E}">
        <p14:creationId xmlns:p14="http://schemas.microsoft.com/office/powerpoint/2010/main" val="31742286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72067" y="2420888"/>
            <a:ext cx="7408333" cy="3705275"/>
          </a:xfrm>
        </p:spPr>
        <p:txBody>
          <a:bodyPr/>
          <a:lstStyle/>
          <a:p>
            <a:pPr marL="0" indent="0">
              <a:buNone/>
            </a:pPr>
            <a:r>
              <a:rPr lang="es-MX" dirty="0" smtClean="0"/>
              <a:t>El Dictamen Legislativo es más que una opinión, pues está vinculado directamente a una decisión política.</a:t>
            </a:r>
          </a:p>
          <a:p>
            <a:pPr marL="0" indent="0">
              <a:buNone/>
            </a:pPr>
            <a:endParaRPr lang="es-MX" dirty="0"/>
          </a:p>
          <a:p>
            <a:pPr marL="0" indent="0">
              <a:buNone/>
            </a:pPr>
            <a:r>
              <a:rPr lang="es-MX" dirty="0" smtClean="0"/>
              <a:t>Es una opinión vinculante, pues el Pleno del Congreso debe pronunciarse al respecto, aunque no este obligado a aceptar la posición de la comisión dictaminadora.</a:t>
            </a:r>
            <a:endParaRPr lang="es-ES" dirty="0"/>
          </a:p>
        </p:txBody>
      </p:sp>
      <p:sp>
        <p:nvSpPr>
          <p:cNvPr id="2" name="1 Título"/>
          <p:cNvSpPr>
            <a:spLocks noGrp="1"/>
          </p:cNvSpPr>
          <p:nvPr>
            <p:ph type="title"/>
          </p:nvPr>
        </p:nvSpPr>
        <p:spPr>
          <a:xfrm>
            <a:off x="539552" y="764704"/>
            <a:ext cx="8229600" cy="2082560"/>
          </a:xfrm>
        </p:spPr>
        <p:txBody>
          <a:bodyPr/>
          <a:lstStyle/>
          <a:p>
            <a:r>
              <a:rPr lang="es-MX" b="1" dirty="0" smtClean="0">
                <a:solidFill>
                  <a:schemeClr val="tx2"/>
                </a:solidFill>
              </a:rPr>
              <a:t>Dictamen Legislativo</a:t>
            </a:r>
            <a:endParaRPr lang="es-ES" b="1" dirty="0">
              <a:solidFill>
                <a:schemeClr val="tx2"/>
              </a:solidFill>
            </a:endParaRPr>
          </a:p>
        </p:txBody>
      </p:sp>
      <p:sp>
        <p:nvSpPr>
          <p:cNvPr id="4" name="3 Marcador de pie de página"/>
          <p:cNvSpPr>
            <a:spLocks noGrp="1"/>
          </p:cNvSpPr>
          <p:nvPr>
            <p:ph type="ftr" sz="quarter" idx="11"/>
          </p:nvPr>
        </p:nvSpPr>
        <p:spPr/>
        <p:txBody>
          <a:bodyPr/>
          <a:lstStyle/>
          <a:p>
            <a:endParaRPr lang="es-E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440681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564904"/>
            <a:ext cx="8229600" cy="2952328"/>
          </a:xfrm>
        </p:spPr>
        <p:txBody>
          <a:bodyPr/>
          <a:lstStyle/>
          <a:p>
            <a:r>
              <a:rPr lang="es-MX" dirty="0" smtClean="0"/>
              <a:t>Dictamen vinculante y no vinculante.</a:t>
            </a:r>
          </a:p>
          <a:p>
            <a:r>
              <a:rPr lang="es-MX" dirty="0" smtClean="0"/>
              <a:t>Dictámenes obligatorios y opcionales.</a:t>
            </a:r>
          </a:p>
          <a:p>
            <a:endParaRPr lang="es-MX" dirty="0"/>
          </a:p>
          <a:p>
            <a:r>
              <a:rPr lang="es-MX" dirty="0" smtClean="0"/>
              <a:t>Dictámenes Legislativos: obligatorios pero no vinculantes.</a:t>
            </a:r>
          </a:p>
          <a:p>
            <a:pPr marL="0" indent="0">
              <a:buNone/>
            </a:pPr>
            <a:endParaRPr lang="es-ES" dirty="0"/>
          </a:p>
        </p:txBody>
      </p:sp>
      <p:sp>
        <p:nvSpPr>
          <p:cNvPr id="2" name="1 Título"/>
          <p:cNvSpPr>
            <a:spLocks noGrp="1"/>
          </p:cNvSpPr>
          <p:nvPr>
            <p:ph type="title"/>
          </p:nvPr>
        </p:nvSpPr>
        <p:spPr>
          <a:xfrm>
            <a:off x="457200" y="980728"/>
            <a:ext cx="8229600" cy="1296144"/>
          </a:xfrm>
        </p:spPr>
        <p:txBody>
          <a:bodyPr>
            <a:normAutofit/>
          </a:bodyPr>
          <a:lstStyle/>
          <a:p>
            <a:r>
              <a:rPr lang="es-MX" dirty="0" smtClean="0">
                <a:solidFill>
                  <a:schemeClr val="tx2"/>
                </a:solidFill>
              </a:rPr>
              <a:t>Clases de Dictámenes</a:t>
            </a:r>
            <a:endParaRPr lang="es-ES" dirty="0">
              <a:solidFill>
                <a:schemeClr val="tx2"/>
              </a:solidFill>
            </a:endParaRPr>
          </a:p>
        </p:txBody>
      </p:sp>
      <p:sp>
        <p:nvSpPr>
          <p:cNvPr id="4" name="3 Marcador de pie de página"/>
          <p:cNvSpPr>
            <a:spLocks noGrp="1"/>
          </p:cNvSpPr>
          <p:nvPr>
            <p:ph type="ftr" sz="quarter" idx="11"/>
          </p:nvPr>
        </p:nvSpPr>
        <p:spPr/>
        <p:txBody>
          <a:bodyPr/>
          <a:lstStyle/>
          <a:p>
            <a:endParaRPr lang="es-E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04794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72067" y="1700808"/>
            <a:ext cx="7408333" cy="4425355"/>
          </a:xfrm>
        </p:spPr>
        <p:txBody>
          <a:bodyPr/>
          <a:lstStyle/>
          <a:p>
            <a:r>
              <a:rPr lang="es-MX" sz="3200" dirty="0" smtClean="0"/>
              <a:t>Dictamen Favorable</a:t>
            </a:r>
          </a:p>
          <a:p>
            <a:pPr lvl="1"/>
            <a:r>
              <a:rPr lang="es-MX" sz="3200" dirty="0" smtClean="0"/>
              <a:t>Parcial, Enmiendas de comisión. </a:t>
            </a:r>
          </a:p>
          <a:p>
            <a:pPr lvl="1"/>
            <a:r>
              <a:rPr lang="es-MX" sz="3200" dirty="0" smtClean="0"/>
              <a:t>Total, acompaña proyecto de decreto.</a:t>
            </a:r>
          </a:p>
          <a:p>
            <a:r>
              <a:rPr lang="es-MX" sz="3200" dirty="0" smtClean="0"/>
              <a:t>Dictamen Negativo o Desfavorable</a:t>
            </a:r>
          </a:p>
          <a:p>
            <a:r>
              <a:rPr lang="es-MX" sz="3200" dirty="0" smtClean="0"/>
              <a:t>Dictamen Conjunto</a:t>
            </a:r>
          </a:p>
          <a:p>
            <a:r>
              <a:rPr lang="es-MX" sz="3200" dirty="0" smtClean="0"/>
              <a:t>Dictamen Simultáneo</a:t>
            </a:r>
          </a:p>
          <a:p>
            <a:r>
              <a:rPr lang="es-MX" sz="3200" dirty="0" smtClean="0"/>
              <a:t>Dictamen Defectuoso o Incompleto</a:t>
            </a:r>
          </a:p>
          <a:p>
            <a:endParaRPr lang="es-ES" dirty="0"/>
          </a:p>
        </p:txBody>
      </p:sp>
      <p:sp>
        <p:nvSpPr>
          <p:cNvPr id="2" name="1 Título"/>
          <p:cNvSpPr>
            <a:spLocks noGrp="1"/>
          </p:cNvSpPr>
          <p:nvPr>
            <p:ph type="title"/>
          </p:nvPr>
        </p:nvSpPr>
        <p:spPr/>
        <p:txBody>
          <a:bodyPr/>
          <a:lstStyle/>
          <a:p>
            <a:r>
              <a:rPr lang="es-MX" dirty="0" smtClean="0">
                <a:solidFill>
                  <a:schemeClr val="tx2"/>
                </a:solidFill>
              </a:rPr>
              <a:t>Clases de Dictámenes Legislativos</a:t>
            </a:r>
            <a:endParaRPr lang="es-ES" dirty="0">
              <a:solidFill>
                <a:schemeClr val="tx2"/>
              </a:solidFill>
            </a:endParaRPr>
          </a:p>
        </p:txBody>
      </p:sp>
      <p:sp>
        <p:nvSpPr>
          <p:cNvPr id="4" name="3 Marcador de pie de página"/>
          <p:cNvSpPr>
            <a:spLocks noGrp="1"/>
          </p:cNvSpPr>
          <p:nvPr>
            <p:ph type="ftr" sz="quarter" idx="11"/>
          </p:nvPr>
        </p:nvSpPr>
        <p:spPr/>
        <p:txBody>
          <a:bodyPr/>
          <a:lstStyle/>
          <a:p>
            <a:endParaRPr lang="es-ES"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89832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72067" y="2060848"/>
            <a:ext cx="7408333" cy="4065315"/>
          </a:xfrm>
        </p:spPr>
        <p:txBody>
          <a:bodyPr>
            <a:normAutofit/>
          </a:bodyPr>
          <a:lstStyle/>
          <a:p>
            <a:r>
              <a:rPr lang="es-MX" sz="3200" dirty="0" smtClean="0"/>
              <a:t>Razones de orden político.</a:t>
            </a:r>
          </a:p>
          <a:p>
            <a:r>
              <a:rPr lang="es-MX" sz="3200" dirty="0" smtClean="0"/>
              <a:t>Razones de orden constitucional.</a:t>
            </a:r>
          </a:p>
          <a:p>
            <a:r>
              <a:rPr lang="es-MX" sz="3200" dirty="0" smtClean="0"/>
              <a:t>Por romper la armonía del ordenamiento jurídico.</a:t>
            </a:r>
          </a:p>
          <a:p>
            <a:r>
              <a:rPr lang="es-MX" sz="3200" dirty="0" smtClean="0"/>
              <a:t>Por incumplimiento de los criterios para la emisión de dictámenes.</a:t>
            </a:r>
            <a:endParaRPr lang="es-ES" sz="3200" dirty="0"/>
          </a:p>
        </p:txBody>
      </p:sp>
      <p:sp>
        <p:nvSpPr>
          <p:cNvPr id="2" name="1 Título"/>
          <p:cNvSpPr>
            <a:spLocks noGrp="1"/>
          </p:cNvSpPr>
          <p:nvPr>
            <p:ph type="title"/>
          </p:nvPr>
        </p:nvSpPr>
        <p:spPr>
          <a:xfrm>
            <a:off x="457200" y="980728"/>
            <a:ext cx="8229600" cy="1296144"/>
          </a:xfrm>
        </p:spPr>
        <p:txBody>
          <a:bodyPr>
            <a:normAutofit fontScale="90000"/>
          </a:bodyPr>
          <a:lstStyle/>
          <a:p>
            <a:r>
              <a:rPr lang="es-MX" sz="6000" b="1" dirty="0" smtClean="0">
                <a:solidFill>
                  <a:schemeClr val="tx2"/>
                </a:solidFill>
              </a:rPr>
              <a:t>Dictamen Negativo</a:t>
            </a:r>
            <a:r>
              <a:rPr lang="es-MX" dirty="0" smtClean="0"/>
              <a:t/>
            </a:r>
            <a:br>
              <a:rPr lang="es-MX" dirty="0" smtClean="0"/>
            </a:br>
            <a:endParaRPr lang="es-ES" dirty="0"/>
          </a:p>
        </p:txBody>
      </p:sp>
      <p:sp>
        <p:nvSpPr>
          <p:cNvPr id="4" name="3 Marcador de pie de página"/>
          <p:cNvSpPr>
            <a:spLocks noGrp="1"/>
          </p:cNvSpPr>
          <p:nvPr>
            <p:ph type="ftr" sz="quarter" idx="11"/>
          </p:nvPr>
        </p:nvSpPr>
        <p:spPr/>
        <p:txBody>
          <a:bodyPr/>
          <a:lstStyle/>
          <a:p>
            <a:endParaRPr lang="es-E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21232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72067" y="1484785"/>
            <a:ext cx="7408333" cy="4320480"/>
          </a:xfrm>
        </p:spPr>
        <p:txBody>
          <a:bodyPr>
            <a:noAutofit/>
          </a:bodyPr>
          <a:lstStyle/>
          <a:p>
            <a:r>
              <a:rPr lang="es-MX" sz="2800" dirty="0" smtClean="0"/>
              <a:t>Por falta de los razonamientos de la comisión.</a:t>
            </a:r>
          </a:p>
          <a:p>
            <a:r>
              <a:rPr lang="es-MX" sz="2800" dirty="0" smtClean="0"/>
              <a:t>Por falta de firmas de los diputados.</a:t>
            </a:r>
          </a:p>
          <a:p>
            <a:r>
              <a:rPr lang="es-MX" sz="2800" dirty="0" smtClean="0"/>
              <a:t>Por falta del proyecto de decreto.</a:t>
            </a:r>
          </a:p>
          <a:p>
            <a:r>
              <a:rPr lang="es-MX" sz="2800" dirty="0" smtClean="0"/>
              <a:t>Error en la identificación de la iniciativa.</a:t>
            </a:r>
          </a:p>
          <a:p>
            <a:r>
              <a:rPr lang="es-MX" sz="2800" dirty="0" smtClean="0"/>
              <a:t>Carencia de los elementos complementarios del proyecto.(</a:t>
            </a:r>
            <a:r>
              <a:rPr lang="es-MX" sz="2800" dirty="0" err="1" smtClean="0"/>
              <a:t>Vgr</a:t>
            </a:r>
            <a:r>
              <a:rPr lang="es-MX" sz="2800" dirty="0" smtClean="0"/>
              <a:t>. Presupuesto).</a:t>
            </a:r>
          </a:p>
          <a:p>
            <a:r>
              <a:rPr lang="es-MX" sz="2800" dirty="0" smtClean="0"/>
              <a:t>Error en la identificación de la ley que se reforma o deroga.</a:t>
            </a:r>
          </a:p>
          <a:p>
            <a:r>
              <a:rPr lang="es-MX" sz="2800" dirty="0" smtClean="0"/>
              <a:t>Ausencia de las opiniones solicitadas.</a:t>
            </a:r>
          </a:p>
        </p:txBody>
      </p:sp>
      <p:sp>
        <p:nvSpPr>
          <p:cNvPr id="2" name="1 Título"/>
          <p:cNvSpPr>
            <a:spLocks noGrp="1"/>
          </p:cNvSpPr>
          <p:nvPr>
            <p:ph type="title"/>
          </p:nvPr>
        </p:nvSpPr>
        <p:spPr/>
        <p:txBody>
          <a:bodyPr>
            <a:normAutofit fontScale="90000"/>
          </a:bodyPr>
          <a:lstStyle/>
          <a:p>
            <a:r>
              <a:rPr lang="es-MX" b="1" dirty="0" smtClean="0">
                <a:solidFill>
                  <a:schemeClr val="tx2"/>
                </a:solidFill>
              </a:rPr>
              <a:t>Dictamen Defectuoso o Incompleto</a:t>
            </a:r>
            <a:endParaRPr lang="es-ES" b="1" dirty="0">
              <a:solidFill>
                <a:schemeClr val="tx2"/>
              </a:solidFill>
            </a:endParaRPr>
          </a:p>
        </p:txBody>
      </p:sp>
      <p:sp>
        <p:nvSpPr>
          <p:cNvPr id="4" name="3 Marcador de pie de página"/>
          <p:cNvSpPr>
            <a:spLocks noGrp="1"/>
          </p:cNvSpPr>
          <p:nvPr>
            <p:ph type="ftr" sz="quarter" idx="11"/>
          </p:nvPr>
        </p:nvSpPr>
        <p:spPr/>
        <p:txBody>
          <a:bodyPr/>
          <a:lstStyle/>
          <a:p>
            <a:endParaRPr lang="es-E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309320"/>
            <a:ext cx="1006533" cy="252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68823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204864"/>
            <a:ext cx="8229600" cy="3921299"/>
          </a:xfrm>
        </p:spPr>
        <p:txBody>
          <a:bodyPr>
            <a:normAutofit lnSpcReduction="10000"/>
          </a:bodyPr>
          <a:lstStyle/>
          <a:p>
            <a:pPr marL="514350" indent="-514350">
              <a:buAutoNum type="arabicPeriod"/>
            </a:pPr>
            <a:r>
              <a:rPr lang="es-MX" dirty="0" smtClean="0"/>
              <a:t>Oportunidad,</a:t>
            </a:r>
          </a:p>
          <a:p>
            <a:pPr marL="514350" indent="-514350">
              <a:buAutoNum type="arabicPeriod"/>
            </a:pPr>
            <a:r>
              <a:rPr lang="es-MX" dirty="0" smtClean="0"/>
              <a:t>Precisión,</a:t>
            </a:r>
          </a:p>
          <a:p>
            <a:pPr marL="514350" indent="-514350">
              <a:buAutoNum type="arabicPeriod"/>
            </a:pPr>
            <a:r>
              <a:rPr lang="es-MX" dirty="0" smtClean="0"/>
              <a:t>Sencillez,</a:t>
            </a:r>
          </a:p>
          <a:p>
            <a:pPr marL="514350" indent="-514350">
              <a:buAutoNum type="arabicPeriod"/>
            </a:pPr>
            <a:r>
              <a:rPr lang="es-MX" dirty="0" smtClean="0"/>
              <a:t>Claridad,</a:t>
            </a:r>
          </a:p>
          <a:p>
            <a:pPr marL="514350" indent="-514350">
              <a:buAutoNum type="arabicPeriod"/>
            </a:pPr>
            <a:r>
              <a:rPr lang="es-MX" dirty="0" smtClean="0"/>
              <a:t>Certeza,</a:t>
            </a:r>
          </a:p>
          <a:p>
            <a:pPr marL="514350" indent="-514350">
              <a:buAutoNum type="arabicPeriod"/>
            </a:pPr>
            <a:r>
              <a:rPr lang="es-MX" dirty="0" smtClean="0"/>
              <a:t>Congruencia,</a:t>
            </a:r>
          </a:p>
          <a:p>
            <a:pPr marL="514350" indent="-514350">
              <a:buAutoNum type="arabicPeriod"/>
            </a:pPr>
            <a:r>
              <a:rPr lang="es-MX" dirty="0" smtClean="0"/>
              <a:t>Orden,</a:t>
            </a:r>
          </a:p>
          <a:p>
            <a:pPr marL="514350" indent="-514350">
              <a:buAutoNum type="arabicPeriod"/>
            </a:pPr>
            <a:r>
              <a:rPr lang="es-MX" dirty="0" smtClean="0"/>
              <a:t>Concordancia, y</a:t>
            </a:r>
          </a:p>
          <a:p>
            <a:pPr marL="514350" indent="-514350">
              <a:buAutoNum type="arabicPeriod"/>
            </a:pPr>
            <a:r>
              <a:rPr lang="es-MX" dirty="0" smtClean="0"/>
              <a:t>Viabilidad. </a:t>
            </a:r>
            <a:endParaRPr lang="es-ES" dirty="0"/>
          </a:p>
        </p:txBody>
      </p:sp>
      <p:sp>
        <p:nvSpPr>
          <p:cNvPr id="2" name="1 Título"/>
          <p:cNvSpPr>
            <a:spLocks noGrp="1"/>
          </p:cNvSpPr>
          <p:nvPr>
            <p:ph type="title"/>
          </p:nvPr>
        </p:nvSpPr>
        <p:spPr>
          <a:xfrm>
            <a:off x="539552" y="620688"/>
            <a:ext cx="8229600" cy="1296144"/>
          </a:xfrm>
        </p:spPr>
        <p:txBody>
          <a:bodyPr>
            <a:normAutofit fontScale="90000"/>
          </a:bodyPr>
          <a:lstStyle/>
          <a:p>
            <a:r>
              <a:rPr lang="es-MX" b="1" dirty="0" smtClean="0">
                <a:solidFill>
                  <a:schemeClr val="tx2"/>
                </a:solidFill>
              </a:rPr>
              <a:t>Criterios para la Elaboración de Dictámenes </a:t>
            </a:r>
            <a:endParaRPr lang="es-ES" b="1" dirty="0">
              <a:solidFill>
                <a:schemeClr val="tx2"/>
              </a:solidFill>
            </a:endParaRPr>
          </a:p>
        </p:txBody>
      </p:sp>
      <p:sp>
        <p:nvSpPr>
          <p:cNvPr id="4" name="3 Marcador de pie de página"/>
          <p:cNvSpPr>
            <a:spLocks noGrp="1"/>
          </p:cNvSpPr>
          <p:nvPr>
            <p:ph type="ftr" sz="quarter" idx="11"/>
          </p:nvPr>
        </p:nvSpPr>
        <p:spPr/>
        <p:txBody>
          <a:bodyPr/>
          <a:lstStyle/>
          <a:p>
            <a:endParaRPr lang="es-E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34400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700808"/>
            <a:ext cx="8229600" cy="4425355"/>
          </a:xfrm>
        </p:spPr>
        <p:txBody>
          <a:bodyPr>
            <a:normAutofit/>
          </a:bodyPr>
          <a:lstStyle/>
          <a:p>
            <a:pPr marL="0" indent="0">
              <a:buNone/>
            </a:pPr>
            <a:r>
              <a:rPr lang="es-MX" dirty="0" smtClean="0"/>
              <a:t>1. Consideraciones sobre la constitucionalidad del proyecto.</a:t>
            </a:r>
          </a:p>
          <a:p>
            <a:pPr marL="0" indent="0">
              <a:buNone/>
            </a:pPr>
            <a:r>
              <a:rPr lang="es-MX" dirty="0" smtClean="0"/>
              <a:t>2. Estudio de concordancia con el ordenamiento jurídico.</a:t>
            </a:r>
          </a:p>
          <a:p>
            <a:pPr marL="0" indent="0">
              <a:buNone/>
            </a:pPr>
            <a:r>
              <a:rPr lang="es-MX" dirty="0" smtClean="0"/>
              <a:t>3. Estudio de congruencia del proyecto consigo mismo.</a:t>
            </a:r>
          </a:p>
          <a:p>
            <a:pPr marL="0" indent="0">
              <a:buNone/>
            </a:pPr>
            <a:r>
              <a:rPr lang="es-MX" dirty="0" smtClean="0"/>
              <a:t>4. Técnica Legislativa.</a:t>
            </a:r>
            <a:endParaRPr lang="es-ES" dirty="0" smtClean="0"/>
          </a:p>
          <a:p>
            <a:pPr marL="0" indent="0">
              <a:buNone/>
            </a:pPr>
            <a:r>
              <a:rPr lang="es-MX" dirty="0" smtClean="0"/>
              <a:t>5. Estudio de estilo.</a:t>
            </a:r>
          </a:p>
          <a:p>
            <a:pPr marL="0" indent="0">
              <a:buNone/>
            </a:pPr>
            <a:r>
              <a:rPr lang="es-MX" dirty="0" smtClean="0"/>
              <a:t>6. Análisis de impacto de la ley.</a:t>
            </a:r>
          </a:p>
          <a:p>
            <a:pPr marL="0" indent="0">
              <a:buNone/>
            </a:pPr>
            <a:r>
              <a:rPr lang="es-MX" dirty="0" smtClean="0"/>
              <a:t>7. Análisis de viabilidad.</a:t>
            </a:r>
          </a:p>
          <a:p>
            <a:pPr marL="0" indent="0">
              <a:buNone/>
            </a:pPr>
            <a:r>
              <a:rPr lang="es-MX" dirty="0" smtClean="0"/>
              <a:t>8. Procedencia o no procedencia, tratados internacionales.</a:t>
            </a:r>
          </a:p>
          <a:p>
            <a:pPr marL="0" indent="0">
              <a:buNone/>
            </a:pPr>
            <a:r>
              <a:rPr lang="es-MX" dirty="0" smtClean="0"/>
              <a:t>9. El proceso que debe seguir su trámite.</a:t>
            </a:r>
          </a:p>
          <a:p>
            <a:pPr marL="0" indent="0">
              <a:buNone/>
            </a:pPr>
            <a:endParaRPr lang="es-MX" dirty="0" smtClean="0"/>
          </a:p>
          <a:p>
            <a:pPr marL="0" indent="0">
              <a:buNone/>
            </a:pPr>
            <a:endParaRPr lang="es-MX" dirty="0" smtClean="0"/>
          </a:p>
        </p:txBody>
      </p:sp>
      <p:sp>
        <p:nvSpPr>
          <p:cNvPr id="2" name="1 Título"/>
          <p:cNvSpPr>
            <a:spLocks noGrp="1"/>
          </p:cNvSpPr>
          <p:nvPr>
            <p:ph type="title"/>
          </p:nvPr>
        </p:nvSpPr>
        <p:spPr/>
        <p:txBody>
          <a:bodyPr>
            <a:normAutofit/>
          </a:bodyPr>
          <a:lstStyle/>
          <a:p>
            <a:r>
              <a:rPr lang="es-MX" b="1" dirty="0" smtClean="0">
                <a:solidFill>
                  <a:schemeClr val="tx2"/>
                </a:solidFill>
              </a:rPr>
              <a:t>Requisitos de Fondo</a:t>
            </a:r>
            <a:endParaRPr lang="es-ES" b="1" dirty="0">
              <a:solidFill>
                <a:schemeClr val="tx2"/>
              </a:solidFill>
            </a:endParaRPr>
          </a:p>
        </p:txBody>
      </p:sp>
      <p:sp>
        <p:nvSpPr>
          <p:cNvPr id="4" name="3 Marcador de pie de página"/>
          <p:cNvSpPr>
            <a:spLocks noGrp="1"/>
          </p:cNvSpPr>
          <p:nvPr>
            <p:ph type="ftr" sz="quarter" idx="11"/>
          </p:nvPr>
        </p:nvSpPr>
        <p:spPr/>
        <p:txBody>
          <a:bodyPr/>
          <a:lstStyle/>
          <a:p>
            <a:endParaRPr lang="es-E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83406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72067" y="1772816"/>
            <a:ext cx="7408333" cy="4353347"/>
          </a:xfrm>
        </p:spPr>
        <p:txBody>
          <a:bodyPr>
            <a:normAutofit/>
          </a:bodyPr>
          <a:lstStyle/>
          <a:p>
            <a:pPr marL="0" indent="0">
              <a:buNone/>
            </a:pPr>
            <a:r>
              <a:rPr lang="es-MX" b="1" dirty="0" smtClean="0"/>
              <a:t>Las reglas de estructura, redacción y presentación de los proyectos de ley.</a:t>
            </a:r>
          </a:p>
          <a:p>
            <a:pPr marL="0" indent="0">
              <a:buNone/>
            </a:pPr>
            <a:endParaRPr lang="es-MX" b="1" dirty="0" smtClean="0"/>
          </a:p>
          <a:p>
            <a:pPr marL="0" indent="0">
              <a:buNone/>
            </a:pPr>
            <a:r>
              <a:rPr lang="es-MX" b="1" dirty="0" smtClean="0"/>
              <a:t>La redacción de normas para ser vigentes debe tener la condición de imperativo-atributivas.</a:t>
            </a:r>
          </a:p>
          <a:p>
            <a:pPr marL="0" indent="0">
              <a:buNone/>
            </a:pPr>
            <a:endParaRPr lang="es-MX" b="1" dirty="0"/>
          </a:p>
          <a:p>
            <a:pPr marL="0" indent="0">
              <a:buNone/>
            </a:pPr>
            <a:r>
              <a:rPr lang="es-MX" b="1" dirty="0" smtClean="0"/>
              <a:t>Implica la correcta formulación de proposiciones normativas, para que puedan convertirse en normas positivas y vigentes.</a:t>
            </a:r>
            <a:endParaRPr lang="es-MX" b="1" dirty="0"/>
          </a:p>
        </p:txBody>
      </p:sp>
      <p:sp>
        <p:nvSpPr>
          <p:cNvPr id="2" name="1 Título"/>
          <p:cNvSpPr>
            <a:spLocks noGrp="1"/>
          </p:cNvSpPr>
          <p:nvPr>
            <p:ph type="title"/>
          </p:nvPr>
        </p:nvSpPr>
        <p:spPr/>
        <p:txBody>
          <a:bodyPr/>
          <a:lstStyle/>
          <a:p>
            <a:r>
              <a:rPr lang="es-MX" dirty="0" smtClean="0">
                <a:solidFill>
                  <a:schemeClr val="tx2"/>
                </a:solidFill>
              </a:rPr>
              <a:t>Técnica Legislativa</a:t>
            </a:r>
            <a:endParaRPr lang="es-ES" dirty="0">
              <a:solidFill>
                <a:schemeClr val="tx2"/>
              </a:solidFill>
            </a:endParaRPr>
          </a:p>
        </p:txBody>
      </p:sp>
      <p:sp>
        <p:nvSpPr>
          <p:cNvPr id="4" name="3 Marcador de pie de página"/>
          <p:cNvSpPr>
            <a:spLocks noGrp="1"/>
          </p:cNvSpPr>
          <p:nvPr>
            <p:ph type="ftr" sz="quarter" idx="11"/>
          </p:nvPr>
        </p:nvSpPr>
        <p:spPr/>
        <p:txBody>
          <a:bodyPr/>
          <a:lstStyle/>
          <a:p>
            <a:endParaRPr lang="es-ES"/>
          </a:p>
        </p:txBody>
      </p:sp>
    </p:spTree>
    <p:extLst>
      <p:ext uri="{BB962C8B-B14F-4D97-AF65-F5344CB8AC3E}">
        <p14:creationId xmlns:p14="http://schemas.microsoft.com/office/powerpoint/2010/main" val="30857008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16832"/>
            <a:ext cx="8229600" cy="4209331"/>
          </a:xfrm>
        </p:spPr>
        <p:txBody>
          <a:bodyPr>
            <a:normAutofit lnSpcReduction="10000"/>
          </a:bodyPr>
          <a:lstStyle/>
          <a:p>
            <a:pPr marL="514350" indent="-514350">
              <a:buAutoNum type="arabicPeriod"/>
            </a:pPr>
            <a:r>
              <a:rPr lang="es-MX" b="1" dirty="0" smtClean="0"/>
              <a:t>Identificación de la iniciativa o del documento que se esta dictaminando y del ponente.</a:t>
            </a:r>
          </a:p>
          <a:p>
            <a:pPr marL="514350" indent="-514350">
              <a:buAutoNum type="arabicPeriod"/>
            </a:pPr>
            <a:r>
              <a:rPr lang="es-MX" b="1" dirty="0" smtClean="0"/>
              <a:t>Correlativo de la iniciativa.</a:t>
            </a:r>
          </a:p>
          <a:p>
            <a:pPr marL="514350" indent="-514350">
              <a:buAutoNum type="arabicPeriod"/>
            </a:pPr>
            <a:r>
              <a:rPr lang="es-MX" b="1" dirty="0" smtClean="0"/>
              <a:t>Identificación de la comisión que </a:t>
            </a:r>
            <a:r>
              <a:rPr lang="es-MX" b="1" dirty="0" err="1" smtClean="0"/>
              <a:t>est</a:t>
            </a:r>
            <a:r>
              <a:rPr lang="es-MX" b="1" dirty="0" smtClean="0"/>
              <a:t>´´a dictaminando.</a:t>
            </a:r>
          </a:p>
          <a:p>
            <a:pPr marL="514350" indent="-514350">
              <a:buAutoNum type="arabicPeriod"/>
            </a:pPr>
            <a:r>
              <a:rPr lang="es-MX" b="1" dirty="0" smtClean="0"/>
              <a:t>Consideraciones de la comisión.</a:t>
            </a:r>
          </a:p>
          <a:p>
            <a:pPr marL="514350" indent="-514350">
              <a:buAutoNum type="arabicPeriod"/>
            </a:pPr>
            <a:r>
              <a:rPr lang="es-MX" b="1" dirty="0" smtClean="0"/>
              <a:t>Conclusiones de la comisión</a:t>
            </a:r>
          </a:p>
          <a:p>
            <a:pPr marL="514350" indent="-514350">
              <a:buAutoNum type="arabicPeriod"/>
            </a:pPr>
            <a:r>
              <a:rPr lang="es-MX" b="1" dirty="0" smtClean="0"/>
              <a:t>Propuesta de decisión.</a:t>
            </a:r>
          </a:p>
          <a:p>
            <a:pPr marL="514350" indent="-514350">
              <a:buAutoNum type="arabicPeriod"/>
            </a:pPr>
            <a:r>
              <a:rPr lang="es-MX" b="1" dirty="0" smtClean="0"/>
              <a:t>Firmas de los miembros de la comisión.</a:t>
            </a:r>
          </a:p>
          <a:p>
            <a:pPr marL="514350" indent="-514350">
              <a:buAutoNum type="arabicPeriod"/>
            </a:pPr>
            <a:r>
              <a:rPr lang="es-MX" b="1" dirty="0" smtClean="0"/>
              <a:t>Lugar y fecha.</a:t>
            </a:r>
          </a:p>
          <a:p>
            <a:pPr marL="514350" indent="-514350">
              <a:buAutoNum type="arabicPeriod"/>
            </a:pPr>
            <a:r>
              <a:rPr lang="es-MX" b="1" dirty="0" smtClean="0"/>
              <a:t>Antecedentes.</a:t>
            </a:r>
          </a:p>
        </p:txBody>
      </p:sp>
      <p:sp>
        <p:nvSpPr>
          <p:cNvPr id="2" name="1 Título"/>
          <p:cNvSpPr>
            <a:spLocks noGrp="1"/>
          </p:cNvSpPr>
          <p:nvPr>
            <p:ph type="title"/>
          </p:nvPr>
        </p:nvSpPr>
        <p:spPr/>
        <p:txBody>
          <a:bodyPr/>
          <a:lstStyle/>
          <a:p>
            <a:r>
              <a:rPr lang="es-MX" b="1" dirty="0" smtClean="0">
                <a:solidFill>
                  <a:schemeClr val="tx2"/>
                </a:solidFill>
              </a:rPr>
              <a:t>Requisitos de Forma</a:t>
            </a:r>
            <a:endParaRPr lang="es-ES" b="1" dirty="0">
              <a:solidFill>
                <a:schemeClr val="tx2"/>
              </a:solidFill>
            </a:endParaRPr>
          </a:p>
        </p:txBody>
      </p:sp>
      <p:sp>
        <p:nvSpPr>
          <p:cNvPr id="4" name="3 Marcador de pie de página"/>
          <p:cNvSpPr>
            <a:spLocks noGrp="1"/>
          </p:cNvSpPr>
          <p:nvPr>
            <p:ph type="ftr" sz="quarter" idx="11"/>
          </p:nvPr>
        </p:nvSpPr>
        <p:spPr/>
        <p:txBody>
          <a:bodyPr/>
          <a:lstStyle/>
          <a:p>
            <a:endParaRPr lang="es-ES"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22699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514350" indent="-514350">
              <a:buAutoNum type="arabicPeriod"/>
            </a:pPr>
            <a:r>
              <a:rPr lang="es-MX" b="1" dirty="0" smtClean="0"/>
              <a:t>Presentación ante la Dirección Legislativa.</a:t>
            </a:r>
          </a:p>
          <a:p>
            <a:pPr marL="514350" indent="-514350">
              <a:buAutoNum type="arabicPeriod"/>
            </a:pPr>
            <a:r>
              <a:rPr lang="es-MX" b="1" dirty="0" smtClean="0"/>
              <a:t>Formato impreso y en soporte electrónico.</a:t>
            </a:r>
          </a:p>
          <a:p>
            <a:pPr marL="514350" indent="-514350">
              <a:buAutoNum type="arabicPeriod"/>
            </a:pPr>
            <a:r>
              <a:rPr lang="es-MX" b="1" dirty="0" smtClean="0"/>
              <a:t>Entrega de los antecedentes.</a:t>
            </a:r>
          </a:p>
          <a:p>
            <a:pPr marL="0" indent="0">
              <a:buNone/>
            </a:pPr>
            <a:endParaRPr lang="es-ES" dirty="0"/>
          </a:p>
        </p:txBody>
      </p:sp>
      <p:sp>
        <p:nvSpPr>
          <p:cNvPr id="2" name="1 Título"/>
          <p:cNvSpPr>
            <a:spLocks noGrp="1"/>
          </p:cNvSpPr>
          <p:nvPr>
            <p:ph type="title"/>
          </p:nvPr>
        </p:nvSpPr>
        <p:spPr/>
        <p:txBody>
          <a:bodyPr/>
          <a:lstStyle/>
          <a:p>
            <a:r>
              <a:rPr lang="es-MX" b="1" dirty="0" smtClean="0">
                <a:solidFill>
                  <a:schemeClr val="tx2"/>
                </a:solidFill>
              </a:rPr>
              <a:t>Formalidades de Presentación</a:t>
            </a:r>
            <a:endParaRPr lang="es-ES" b="1" dirty="0">
              <a:solidFill>
                <a:schemeClr val="tx2"/>
              </a:solidFill>
            </a:endParaRPr>
          </a:p>
        </p:txBody>
      </p:sp>
      <p:sp>
        <p:nvSpPr>
          <p:cNvPr id="4" name="3 Marcador de pie de página"/>
          <p:cNvSpPr>
            <a:spLocks noGrp="1"/>
          </p:cNvSpPr>
          <p:nvPr>
            <p:ph type="ftr" sz="quarter" idx="11"/>
          </p:nvPr>
        </p:nvSpPr>
        <p:spPr/>
        <p:txBody>
          <a:bodyPr/>
          <a:lstStyle/>
          <a:p>
            <a:endParaRPr lang="es-E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24102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204864"/>
            <a:ext cx="8229600" cy="3921299"/>
          </a:xfrm>
        </p:spPr>
        <p:txBody>
          <a:bodyPr/>
          <a:lstStyle/>
          <a:p>
            <a:pPr marL="0" indent="0" fontAlgn="base">
              <a:buNone/>
            </a:pPr>
            <a:r>
              <a:rPr lang="es-ES" sz="4000" dirty="0" smtClean="0">
                <a:latin typeface="+mj-lt"/>
              </a:rPr>
              <a:t>Dictamen: Del</a:t>
            </a:r>
            <a:r>
              <a:rPr lang="es-ES" sz="4000" dirty="0">
                <a:latin typeface="+mj-lt"/>
              </a:rPr>
              <a:t> lat. </a:t>
            </a:r>
            <a:r>
              <a:rPr lang="es-ES" sz="4000" i="1" dirty="0" err="1">
                <a:latin typeface="+mj-lt"/>
              </a:rPr>
              <a:t>dictāmen</a:t>
            </a:r>
            <a:r>
              <a:rPr lang="es-ES" sz="4000" i="1" dirty="0">
                <a:latin typeface="+mj-lt"/>
              </a:rPr>
              <a:t>.</a:t>
            </a:r>
            <a:endParaRPr lang="es-ES" sz="4000" dirty="0">
              <a:latin typeface="+mj-lt"/>
            </a:endParaRPr>
          </a:p>
          <a:p>
            <a:pPr marL="0" indent="0" fontAlgn="base">
              <a:buNone/>
            </a:pPr>
            <a:endParaRPr lang="es-ES" sz="4000" dirty="0" smtClean="0">
              <a:solidFill>
                <a:srgbClr val="000000"/>
              </a:solidFill>
              <a:latin typeface="+mj-lt"/>
            </a:endParaRPr>
          </a:p>
          <a:p>
            <a:pPr marL="0" indent="0" fontAlgn="base">
              <a:buNone/>
            </a:pPr>
            <a:r>
              <a:rPr lang="es-ES" sz="4000" dirty="0" smtClean="0">
                <a:solidFill>
                  <a:srgbClr val="000000"/>
                </a:solidFill>
                <a:latin typeface="+mj-lt"/>
              </a:rPr>
              <a:t>Opinión</a:t>
            </a:r>
            <a:r>
              <a:rPr lang="es-ES" sz="4000" dirty="0">
                <a:solidFill>
                  <a:srgbClr val="000000"/>
                </a:solidFill>
                <a:latin typeface="+mj-lt"/>
              </a:rPr>
              <a:t> y juicio que se forma o emite </a:t>
            </a:r>
            <a:endParaRPr lang="es-ES" sz="4000" dirty="0" smtClean="0">
              <a:solidFill>
                <a:srgbClr val="000000"/>
              </a:solidFill>
              <a:latin typeface="+mj-lt"/>
            </a:endParaRPr>
          </a:p>
          <a:p>
            <a:pPr marL="0" indent="0" fontAlgn="base">
              <a:buNone/>
            </a:pPr>
            <a:r>
              <a:rPr lang="es-ES" sz="4000" dirty="0" smtClean="0">
                <a:solidFill>
                  <a:srgbClr val="000000"/>
                </a:solidFill>
                <a:latin typeface="+mj-lt"/>
              </a:rPr>
              <a:t>sobre</a:t>
            </a:r>
            <a:r>
              <a:rPr lang="es-ES" sz="4000" dirty="0">
                <a:solidFill>
                  <a:srgbClr val="000000"/>
                </a:solidFill>
                <a:latin typeface="+mj-lt"/>
              </a:rPr>
              <a:t> algo.</a:t>
            </a:r>
          </a:p>
          <a:p>
            <a:endParaRPr lang="es-ES" dirty="0"/>
          </a:p>
        </p:txBody>
      </p:sp>
      <p:sp>
        <p:nvSpPr>
          <p:cNvPr id="2" name="1 Título"/>
          <p:cNvSpPr>
            <a:spLocks noGrp="1"/>
          </p:cNvSpPr>
          <p:nvPr>
            <p:ph type="title"/>
          </p:nvPr>
        </p:nvSpPr>
        <p:spPr>
          <a:xfrm>
            <a:off x="457200" y="620688"/>
            <a:ext cx="8229600" cy="1224136"/>
          </a:xfrm>
        </p:spPr>
        <p:txBody>
          <a:bodyPr>
            <a:normAutofit/>
          </a:bodyPr>
          <a:lstStyle/>
          <a:p>
            <a:r>
              <a:rPr lang="es-MX" sz="4800" dirty="0" smtClean="0"/>
              <a:t>Definición diccionario RAE</a:t>
            </a:r>
            <a:endParaRPr lang="es-ES" sz="4800" dirty="0"/>
          </a:p>
        </p:txBody>
      </p:sp>
      <p:sp>
        <p:nvSpPr>
          <p:cNvPr id="4" name="3 Marcador de pie de página"/>
          <p:cNvSpPr>
            <a:spLocks noGrp="1"/>
          </p:cNvSpPr>
          <p:nvPr>
            <p:ph type="ftr" sz="quarter" idx="11"/>
          </p:nvPr>
        </p:nvSpPr>
        <p:spPr/>
        <p:txBody>
          <a:bodyPr/>
          <a:lstStyle/>
          <a:p>
            <a:endParaRPr lang="es-E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656953"/>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72067" y="2132856"/>
            <a:ext cx="7408333" cy="3993307"/>
          </a:xfrm>
        </p:spPr>
        <p:txBody>
          <a:bodyPr/>
          <a:lstStyle/>
          <a:p>
            <a:pPr marL="514350" indent="-514350">
              <a:buAutoNum type="arabicPeriod"/>
            </a:pPr>
            <a:r>
              <a:rPr lang="es-MX" b="1" dirty="0" smtClean="0"/>
              <a:t>Plazo legal 45 días hábiles.</a:t>
            </a:r>
          </a:p>
          <a:p>
            <a:pPr marL="514350" indent="-514350">
              <a:buAutoNum type="arabicPeriod"/>
            </a:pPr>
            <a:r>
              <a:rPr lang="es-MX" b="1" dirty="0" smtClean="0"/>
              <a:t>Prórroga hasta por 45 días mas.</a:t>
            </a:r>
          </a:p>
          <a:p>
            <a:pPr marL="514350" indent="-514350">
              <a:buAutoNum type="arabicPeriod"/>
            </a:pPr>
            <a:r>
              <a:rPr lang="es-MX" b="1" dirty="0" smtClean="0"/>
              <a:t>En caso de que el Pleno no apruebe la prórroga el dictamen deberá ser entregado en un plazo máximo de 10 días.</a:t>
            </a:r>
          </a:p>
          <a:p>
            <a:pPr marL="514350" indent="-514350">
              <a:buAutoNum type="arabicPeriod"/>
            </a:pPr>
            <a:r>
              <a:rPr lang="es-MX" b="1" dirty="0" smtClean="0"/>
              <a:t>En caso de no emisión de dictamen se remite a otra comisión el plazo es de 30 días.</a:t>
            </a:r>
            <a:endParaRPr lang="es-ES" b="1" dirty="0"/>
          </a:p>
        </p:txBody>
      </p:sp>
      <p:sp>
        <p:nvSpPr>
          <p:cNvPr id="2" name="1 Título"/>
          <p:cNvSpPr>
            <a:spLocks noGrp="1"/>
          </p:cNvSpPr>
          <p:nvPr>
            <p:ph type="title"/>
          </p:nvPr>
        </p:nvSpPr>
        <p:spPr>
          <a:xfrm>
            <a:off x="457200" y="620688"/>
            <a:ext cx="8229600" cy="1368152"/>
          </a:xfrm>
        </p:spPr>
        <p:txBody>
          <a:bodyPr/>
          <a:lstStyle/>
          <a:p>
            <a:r>
              <a:rPr lang="es-MX" b="1" dirty="0" smtClean="0">
                <a:solidFill>
                  <a:schemeClr val="tx2"/>
                </a:solidFill>
              </a:rPr>
              <a:t>Plazos</a:t>
            </a:r>
            <a:endParaRPr lang="es-ES" b="1" dirty="0">
              <a:solidFill>
                <a:schemeClr val="tx2"/>
              </a:solidFill>
            </a:endParaRPr>
          </a:p>
        </p:txBody>
      </p:sp>
      <p:sp>
        <p:nvSpPr>
          <p:cNvPr id="4" name="3 Marcador de pie de página"/>
          <p:cNvSpPr>
            <a:spLocks noGrp="1"/>
          </p:cNvSpPr>
          <p:nvPr>
            <p:ph type="ftr" sz="quarter" idx="11"/>
          </p:nvPr>
        </p:nvSpPr>
        <p:spPr/>
        <p:txBody>
          <a:bodyPr/>
          <a:lstStyle/>
          <a:p>
            <a:endParaRPr lang="es-ES"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78392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72067" y="1628800"/>
            <a:ext cx="7408333" cy="4497363"/>
          </a:xfrm>
        </p:spPr>
        <p:txBody>
          <a:bodyPr/>
          <a:lstStyle/>
          <a:p>
            <a:pPr marL="0" indent="0">
              <a:buNone/>
            </a:pPr>
            <a:r>
              <a:rPr lang="es-MX" dirty="0" smtClean="0"/>
              <a:t>Análisis Normativo.</a:t>
            </a:r>
          </a:p>
          <a:p>
            <a:pPr marL="0" indent="0">
              <a:buNone/>
            </a:pPr>
            <a:endParaRPr lang="es-ES" dirty="0"/>
          </a:p>
        </p:txBody>
      </p:sp>
      <p:sp>
        <p:nvSpPr>
          <p:cNvPr id="2" name="1 Título"/>
          <p:cNvSpPr>
            <a:spLocks noGrp="1"/>
          </p:cNvSpPr>
          <p:nvPr>
            <p:ph type="title"/>
          </p:nvPr>
        </p:nvSpPr>
        <p:spPr/>
        <p:txBody>
          <a:bodyPr>
            <a:normAutofit fontScale="90000"/>
          </a:bodyPr>
          <a:lstStyle/>
          <a:p>
            <a:r>
              <a:rPr lang="es-MX" b="1" dirty="0" smtClean="0">
                <a:solidFill>
                  <a:schemeClr val="tx2"/>
                </a:solidFill>
              </a:rPr>
              <a:t>La Investigación, </a:t>
            </a:r>
            <a:br>
              <a:rPr lang="es-MX" b="1" dirty="0" smtClean="0">
                <a:solidFill>
                  <a:schemeClr val="tx2"/>
                </a:solidFill>
              </a:rPr>
            </a:br>
            <a:r>
              <a:rPr lang="es-MX" b="1" dirty="0" smtClean="0">
                <a:solidFill>
                  <a:schemeClr val="tx2"/>
                </a:solidFill>
              </a:rPr>
              <a:t>el Estudio de Antecedentes</a:t>
            </a:r>
            <a:endParaRPr lang="es-ES" b="1" dirty="0">
              <a:solidFill>
                <a:schemeClr val="tx2"/>
              </a:solidFill>
            </a:endParaRP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8631"/>
          <a:stretch/>
        </p:blipFill>
        <p:spPr bwMode="auto">
          <a:xfrm>
            <a:off x="2195736" y="2312876"/>
            <a:ext cx="5832648" cy="4140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Marcador de pie de página"/>
          <p:cNvSpPr>
            <a:spLocks noGrp="1"/>
          </p:cNvSpPr>
          <p:nvPr>
            <p:ph type="ftr" sz="quarter" idx="11"/>
          </p:nvPr>
        </p:nvSpPr>
        <p:spPr/>
        <p:txBody>
          <a:bodyPr/>
          <a:lstStyle/>
          <a:p>
            <a:endParaRPr lang="es-ES"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6328717"/>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1999950"/>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32856"/>
            <a:ext cx="8229600" cy="3240359"/>
          </a:xfrm>
        </p:spPr>
        <p:txBody>
          <a:bodyPr/>
          <a:lstStyle/>
          <a:p>
            <a:r>
              <a:rPr lang="es-MX" b="1" dirty="0" smtClean="0"/>
              <a:t>Doctrina, </a:t>
            </a:r>
          </a:p>
          <a:p>
            <a:r>
              <a:rPr lang="es-MX" b="1" dirty="0" smtClean="0"/>
              <a:t>Opiniones,</a:t>
            </a:r>
          </a:p>
          <a:p>
            <a:r>
              <a:rPr lang="es-MX" b="1" dirty="0" smtClean="0"/>
              <a:t>Citaciones e invitaciones,</a:t>
            </a:r>
          </a:p>
          <a:p>
            <a:r>
              <a:rPr lang="es-MX" b="1" dirty="0" smtClean="0"/>
              <a:t>Solicitud de opiniones,</a:t>
            </a:r>
          </a:p>
          <a:p>
            <a:r>
              <a:rPr lang="es-MX" b="1" dirty="0" smtClean="0"/>
              <a:t>Seminarios y otros eventos.</a:t>
            </a:r>
            <a:endParaRPr lang="es-ES" b="1" dirty="0"/>
          </a:p>
        </p:txBody>
      </p:sp>
      <p:sp>
        <p:nvSpPr>
          <p:cNvPr id="2" name="1 Título"/>
          <p:cNvSpPr>
            <a:spLocks noGrp="1"/>
          </p:cNvSpPr>
          <p:nvPr>
            <p:ph type="title"/>
          </p:nvPr>
        </p:nvSpPr>
        <p:spPr>
          <a:xfrm>
            <a:off x="457200" y="274638"/>
            <a:ext cx="8229600" cy="202034"/>
          </a:xfrm>
        </p:spPr>
        <p:txBody>
          <a:bodyPr>
            <a:normAutofit fontScale="90000"/>
          </a:bodyPr>
          <a:lstStyle/>
          <a:p>
            <a:endParaRPr lang="es-ES" dirty="0"/>
          </a:p>
        </p:txBody>
      </p:sp>
      <p:sp>
        <p:nvSpPr>
          <p:cNvPr id="4" name="3 Marcador de pie de página"/>
          <p:cNvSpPr>
            <a:spLocks noGrp="1"/>
          </p:cNvSpPr>
          <p:nvPr>
            <p:ph type="ftr" sz="quarter" idx="11"/>
          </p:nvPr>
        </p:nvSpPr>
        <p:spPr/>
        <p:txBody>
          <a:bodyPr/>
          <a:lstStyle/>
          <a:p>
            <a:endParaRPr lang="es-ES"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6774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Enmiendas de comisión.</a:t>
            </a:r>
          </a:p>
          <a:p>
            <a:pPr marL="0" indent="0">
              <a:buNone/>
            </a:pPr>
            <a:endParaRPr lang="es-MX" dirty="0"/>
          </a:p>
          <a:p>
            <a:r>
              <a:rPr lang="es-MX" dirty="0" smtClean="0"/>
              <a:t>Audiencia al Ponente.</a:t>
            </a:r>
            <a:endParaRPr lang="es-ES" dirty="0"/>
          </a:p>
        </p:txBody>
      </p:sp>
      <p:sp>
        <p:nvSpPr>
          <p:cNvPr id="2" name="1 Título"/>
          <p:cNvSpPr>
            <a:spLocks noGrp="1"/>
          </p:cNvSpPr>
          <p:nvPr>
            <p:ph type="title"/>
          </p:nvPr>
        </p:nvSpPr>
        <p:spPr/>
        <p:txBody>
          <a:bodyPr/>
          <a:lstStyle/>
          <a:p>
            <a:r>
              <a:rPr lang="es-MX" dirty="0" smtClean="0"/>
              <a:t>Atribuciones de la Comisión</a:t>
            </a:r>
            <a:endParaRPr lang="es-ES" dirty="0"/>
          </a:p>
        </p:txBody>
      </p:sp>
      <p:sp>
        <p:nvSpPr>
          <p:cNvPr id="4" name="3 Marcador de pie de página"/>
          <p:cNvSpPr>
            <a:spLocks noGrp="1"/>
          </p:cNvSpPr>
          <p:nvPr>
            <p:ph type="ftr" sz="quarter" idx="11"/>
          </p:nvPr>
        </p:nvSpPr>
        <p:spPr/>
        <p:txBody>
          <a:bodyPr/>
          <a:lstStyle/>
          <a:p>
            <a:endParaRPr lang="es-ES"/>
          </a:p>
        </p:txBody>
      </p:sp>
    </p:spTree>
    <p:extLst>
      <p:ext uri="{BB962C8B-B14F-4D97-AF65-F5344CB8AC3E}">
        <p14:creationId xmlns:p14="http://schemas.microsoft.com/office/powerpoint/2010/main" val="467186808"/>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222602868"/>
              </p:ext>
            </p:extLst>
          </p:nvPr>
        </p:nvGraphicFramePr>
        <p:xfrm>
          <a:off x="755573" y="1549005"/>
          <a:ext cx="7704859" cy="4525959"/>
        </p:xfrm>
        <a:graphic>
          <a:graphicData uri="http://schemas.openxmlformats.org/drawingml/2006/table">
            <a:tbl>
              <a:tblPr/>
              <a:tblGrid>
                <a:gridCol w="1738847"/>
                <a:gridCol w="460928"/>
                <a:gridCol w="461709"/>
                <a:gridCol w="460928"/>
                <a:gridCol w="419452"/>
                <a:gridCol w="419452"/>
                <a:gridCol w="419452"/>
                <a:gridCol w="419452"/>
                <a:gridCol w="419452"/>
                <a:gridCol w="419452"/>
                <a:gridCol w="2065735"/>
              </a:tblGrid>
              <a:tr h="160495">
                <a:tc>
                  <a:txBody>
                    <a:bodyPr/>
                    <a:lstStyle/>
                    <a:p>
                      <a:pPr algn="ctr">
                        <a:lnSpc>
                          <a:spcPct val="115000"/>
                        </a:lnSpc>
                        <a:spcAft>
                          <a:spcPts val="0"/>
                        </a:spcAft>
                      </a:pPr>
                      <a:r>
                        <a:rPr lang="es-ES" sz="700" b="1" dirty="0">
                          <a:solidFill>
                            <a:srgbClr val="000000"/>
                          </a:solidFill>
                          <a:effectLst/>
                          <a:latin typeface="Times New Roman"/>
                          <a:ea typeface="Times New Roman"/>
                          <a:cs typeface="Times New Roman"/>
                        </a:rPr>
                        <a:t>ACTIVIDAD</a:t>
                      </a:r>
                      <a:endParaRPr lang="es-ES" sz="1000" dirty="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500">
                          <a:solidFill>
                            <a:srgbClr val="000000"/>
                          </a:solidFill>
                          <a:effectLst/>
                          <a:latin typeface="Times New Roman"/>
                          <a:ea typeface="Times New Roman"/>
                          <a:cs typeface="Times New Roman"/>
                        </a:rPr>
                        <a:t>1ª semana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500">
                          <a:solidFill>
                            <a:srgbClr val="000000"/>
                          </a:solidFill>
                          <a:effectLst/>
                          <a:latin typeface="Times New Roman"/>
                          <a:ea typeface="Times New Roman"/>
                          <a:cs typeface="Times New Roman"/>
                        </a:rPr>
                        <a:t>2ª. semana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500">
                          <a:solidFill>
                            <a:srgbClr val="000000"/>
                          </a:solidFill>
                          <a:effectLst/>
                          <a:latin typeface="Times New Roman"/>
                          <a:ea typeface="Times New Roman"/>
                          <a:cs typeface="Times New Roman"/>
                        </a:rPr>
                        <a:t>3ª. semana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500">
                          <a:solidFill>
                            <a:srgbClr val="000000"/>
                          </a:solidFill>
                          <a:effectLst/>
                          <a:latin typeface="Times New Roman"/>
                          <a:ea typeface="Times New Roman"/>
                          <a:cs typeface="Times New Roman"/>
                        </a:rPr>
                        <a:t>4ª. semana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500">
                          <a:solidFill>
                            <a:srgbClr val="000000"/>
                          </a:solidFill>
                          <a:effectLst/>
                          <a:latin typeface="Times New Roman"/>
                          <a:ea typeface="Times New Roman"/>
                          <a:cs typeface="Times New Roman"/>
                        </a:rPr>
                        <a:t>5ª. semana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500">
                          <a:solidFill>
                            <a:srgbClr val="000000"/>
                          </a:solidFill>
                          <a:effectLst/>
                          <a:latin typeface="Times New Roman"/>
                          <a:ea typeface="Times New Roman"/>
                          <a:cs typeface="Times New Roman"/>
                        </a:rPr>
                        <a:t>6ª. semana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500">
                          <a:solidFill>
                            <a:srgbClr val="000000"/>
                          </a:solidFill>
                          <a:effectLst/>
                          <a:latin typeface="Times New Roman"/>
                          <a:ea typeface="Times New Roman"/>
                          <a:cs typeface="Times New Roman"/>
                        </a:rPr>
                        <a:t>7ª. semana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500">
                          <a:solidFill>
                            <a:srgbClr val="000000"/>
                          </a:solidFill>
                          <a:effectLst/>
                          <a:latin typeface="Times New Roman"/>
                          <a:ea typeface="Times New Roman"/>
                          <a:cs typeface="Times New Roman"/>
                        </a:rPr>
                        <a:t>8ª. semana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500">
                          <a:solidFill>
                            <a:srgbClr val="000000"/>
                          </a:solidFill>
                          <a:effectLst/>
                          <a:latin typeface="Times New Roman"/>
                          <a:ea typeface="Times New Roman"/>
                          <a:cs typeface="Times New Roman"/>
                        </a:rPr>
                        <a:t>9ª. semana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500">
                          <a:solidFill>
                            <a:srgbClr val="000000"/>
                          </a:solidFill>
                          <a:effectLst/>
                          <a:latin typeface="Times New Roman"/>
                          <a:ea typeface="Times New Roman"/>
                          <a:cs typeface="Times New Roman"/>
                        </a:rPr>
                        <a:t>10ª. semana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792">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Evaluación de constitucionalidad del proyecto</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792">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Estudio de concordancia con el ordenamiento jurídico</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792">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Verificar el nivel normativo y su escala jerárquica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792">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Estudio de congruencia del proyecto consigo mismo</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792">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Verificación de leyes que deroga, leyes que reforma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396">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Análisis de técnica legislativa</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396">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Estudio del estilo</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792">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Análisis del impacto de la ley (económico, político, social)</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396">
                <a:tc>
                  <a:txBody>
                    <a:bodyPr/>
                    <a:lstStyle/>
                    <a:p>
                      <a:pPr algn="just">
                        <a:lnSpc>
                          <a:spcPct val="115000"/>
                        </a:lnSpc>
                        <a:spcAft>
                          <a:spcPts val="0"/>
                        </a:spcAft>
                      </a:pPr>
                      <a:r>
                        <a:rPr lang="es-ES" sz="700" dirty="0">
                          <a:solidFill>
                            <a:srgbClr val="000000"/>
                          </a:solidFill>
                          <a:effectLst/>
                          <a:latin typeface="Times New Roman"/>
                          <a:ea typeface="Times New Roman"/>
                          <a:cs typeface="Times New Roman"/>
                        </a:rPr>
                        <a:t>Procedencia del dictamen</a:t>
                      </a:r>
                      <a:endParaRPr lang="es-ES" sz="1000" dirty="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584">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Verificación de requisitos especiales (consulta C.C., opinión Junta Monetaria, opinión del Ejecutivo)</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792">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Recabar opinión de entidades públicas (especificar cuáles)</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792">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Recabar opinión de entidades privadas. (especificar cuáles)</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188">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Realización de eventos públicos, (seminarios, audiencias públicas, etc.)</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188">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Presentación de borrador de conclusiones a los miembros de la comisión</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396">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Discusión en la comisión</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792">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Decisión de la comisión y firma del dictamen</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792">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Presentación a la Secretaría del Congreso</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a:solidFill>
                            <a:srgbClr val="000000"/>
                          </a:solidFill>
                          <a:effectLst/>
                          <a:latin typeface="Times New Roman"/>
                          <a:ea typeface="Times New Roman"/>
                          <a:cs typeface="Times New Roman"/>
                        </a:rPr>
                        <a:t> </a:t>
                      </a:r>
                      <a:endParaRPr lang="es-ES" sz="100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700" dirty="0">
                          <a:solidFill>
                            <a:srgbClr val="000000"/>
                          </a:solidFill>
                          <a:effectLst/>
                          <a:latin typeface="Times New Roman"/>
                          <a:ea typeface="Times New Roman"/>
                          <a:cs typeface="Times New Roman"/>
                        </a:rPr>
                        <a:t> </a:t>
                      </a:r>
                      <a:endParaRPr lang="es-ES" sz="1000" dirty="0">
                        <a:effectLst/>
                        <a:latin typeface="Calibri"/>
                        <a:ea typeface="Calibri"/>
                        <a:cs typeface="Times New Roman"/>
                      </a:endParaRPr>
                    </a:p>
                  </a:txBody>
                  <a:tcPr marL="62802" marR="6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1 Título"/>
          <p:cNvSpPr>
            <a:spLocks noGrp="1"/>
          </p:cNvSpPr>
          <p:nvPr>
            <p:ph type="title"/>
          </p:nvPr>
        </p:nvSpPr>
        <p:spPr>
          <a:xfrm>
            <a:off x="457201" y="620688"/>
            <a:ext cx="8229600" cy="683374"/>
          </a:xfrm>
        </p:spPr>
        <p:txBody>
          <a:bodyPr>
            <a:normAutofit fontScale="90000"/>
          </a:bodyPr>
          <a:lstStyle/>
          <a:p>
            <a:r>
              <a:rPr lang="es-MX" sz="3600" dirty="0" smtClean="0">
                <a:solidFill>
                  <a:schemeClr val="tx2"/>
                </a:solidFill>
              </a:rPr>
              <a:t>Planificación de la </a:t>
            </a:r>
            <a:r>
              <a:rPr lang="es-MX" sz="3600" dirty="0" err="1" smtClean="0">
                <a:solidFill>
                  <a:schemeClr val="tx2"/>
                </a:solidFill>
              </a:rPr>
              <a:t>Investigación</a:t>
            </a:r>
            <a:r>
              <a:rPr lang="es-MX" dirty="0" err="1" smtClean="0"/>
              <a:t>xp</a:t>
            </a:r>
            <a:endParaRPr lang="es-ES" dirty="0"/>
          </a:p>
        </p:txBody>
      </p:sp>
      <p:sp>
        <p:nvSpPr>
          <p:cNvPr id="5" name="Rectangle 3"/>
          <p:cNvSpPr>
            <a:spLocks noChangeArrowheads="1"/>
          </p:cNvSpPr>
          <p:nvPr/>
        </p:nvSpPr>
        <p:spPr bwMode="auto">
          <a:xfrm>
            <a:off x="755577" y="1304062"/>
            <a:ext cx="763284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Cronograma de actividades para el dictamen a la iniciativa 1234</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Marcador de pie de página"/>
          <p:cNvSpPr>
            <a:spLocks noGrp="1"/>
          </p:cNvSpPr>
          <p:nvPr>
            <p:ph type="ftr" sz="quarter" idx="11"/>
          </p:nvPr>
        </p:nvSpPr>
        <p:spPr/>
        <p:txBody>
          <a:bodyPr/>
          <a:lstStyle/>
          <a:p>
            <a:endParaRPr lang="es-ES"/>
          </a:p>
        </p:txBody>
      </p:sp>
    </p:spTree>
    <p:extLst>
      <p:ext uri="{BB962C8B-B14F-4D97-AF65-F5344CB8AC3E}">
        <p14:creationId xmlns:p14="http://schemas.microsoft.com/office/powerpoint/2010/main" val="1381690135"/>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p:txBody>
          <a:bodyPr/>
          <a:lstStyle/>
          <a:p>
            <a:endParaRPr lang="es-ES" dirty="0"/>
          </a:p>
        </p:txBody>
      </p:sp>
      <p:pic>
        <p:nvPicPr>
          <p:cNvPr id="4098" name="Picture 2"/>
          <p:cNvPicPr>
            <a:picLocks noGrp="1" noChangeAspect="1" noChangeArrowheads="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bwMode="auto">
          <a:xfrm>
            <a:off x="1564937" y="331787"/>
            <a:ext cx="5767388" cy="5913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79" name="Picture 8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6381328"/>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4234703"/>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872067" y="1988840"/>
            <a:ext cx="7408333" cy="4137323"/>
          </a:xfrm>
        </p:spPr>
        <p:txBody>
          <a:bodyPr/>
          <a:lstStyle/>
          <a:p>
            <a:pPr algn="ctr"/>
            <a:r>
              <a:rPr lang="es-MX" b="1" dirty="0" smtClean="0"/>
              <a:t>Artículo 10 de la Ley en Materia de Antejuicio</a:t>
            </a:r>
          </a:p>
          <a:p>
            <a:pPr marL="0" indent="0" algn="just">
              <a:buNone/>
            </a:pPr>
            <a:endParaRPr lang="es-MX" b="1" dirty="0" smtClean="0"/>
          </a:p>
          <a:p>
            <a:pPr marL="457200" indent="-457200" algn="just">
              <a:buAutoNum type="arabicPeriod"/>
            </a:pPr>
            <a:r>
              <a:rPr lang="es-MX" b="1" dirty="0" smtClean="0"/>
              <a:t>Análisis de los Documentos</a:t>
            </a:r>
          </a:p>
          <a:p>
            <a:pPr marL="457200" indent="-457200" algn="just">
              <a:buAutoNum type="arabicPeriod"/>
            </a:pPr>
            <a:r>
              <a:rPr lang="es-MX" b="1" dirty="0" smtClean="0"/>
              <a:t>Solicitar la ratificación de la denuncia o querella</a:t>
            </a:r>
          </a:p>
          <a:p>
            <a:pPr marL="457200" indent="-457200" algn="just">
              <a:buAutoNum type="arabicPeriod"/>
            </a:pPr>
            <a:r>
              <a:rPr lang="es-MX" b="1" dirty="0" smtClean="0"/>
              <a:t>Práctica de diligencias que estime pertinentes</a:t>
            </a:r>
          </a:p>
          <a:p>
            <a:pPr marL="457200" indent="-457200" algn="just">
              <a:buAutoNum type="arabicPeriod"/>
            </a:pPr>
            <a:r>
              <a:rPr lang="es-MX" b="1" dirty="0" smtClean="0"/>
              <a:t>Remisión de informe circunstanciado al Pleno.</a:t>
            </a:r>
          </a:p>
          <a:p>
            <a:pPr marL="457200" indent="-457200" algn="just">
              <a:buAutoNum type="arabicPeriod"/>
            </a:pPr>
            <a:endParaRPr lang="es-MX" b="1" dirty="0"/>
          </a:p>
          <a:p>
            <a:pPr marL="0" indent="0" algn="just">
              <a:buNone/>
            </a:pPr>
            <a:r>
              <a:rPr lang="es-MX" b="1" dirty="0" smtClean="0"/>
              <a:t>Debe observarse siempre el principio de presunción de inocencia.</a:t>
            </a:r>
            <a:endParaRPr lang="es-ES" b="1" dirty="0"/>
          </a:p>
        </p:txBody>
      </p:sp>
      <p:sp>
        <p:nvSpPr>
          <p:cNvPr id="2" name="1 Marcador de pie de página"/>
          <p:cNvSpPr>
            <a:spLocks noGrp="1"/>
          </p:cNvSpPr>
          <p:nvPr>
            <p:ph type="ftr" sz="quarter" idx="11"/>
          </p:nvPr>
        </p:nvSpPr>
        <p:spPr/>
        <p:txBody>
          <a:bodyPr/>
          <a:lstStyle/>
          <a:p>
            <a:endParaRPr lang="es-ES" dirty="0"/>
          </a:p>
        </p:txBody>
      </p:sp>
      <p:sp>
        <p:nvSpPr>
          <p:cNvPr id="3" name="2 Título"/>
          <p:cNvSpPr>
            <a:spLocks noGrp="1"/>
          </p:cNvSpPr>
          <p:nvPr>
            <p:ph type="title"/>
          </p:nvPr>
        </p:nvSpPr>
        <p:spPr>
          <a:xfrm>
            <a:off x="457200" y="338328"/>
            <a:ext cx="8229600" cy="1650512"/>
          </a:xfrm>
        </p:spPr>
        <p:txBody>
          <a:bodyPr>
            <a:normAutofit/>
          </a:bodyPr>
          <a:lstStyle/>
          <a:p>
            <a:r>
              <a:rPr lang="es-MX" b="1" dirty="0" smtClean="0">
                <a:solidFill>
                  <a:schemeClr val="tx2"/>
                </a:solidFill>
              </a:rPr>
              <a:t>Comisión Pesquisidora</a:t>
            </a:r>
            <a:endParaRPr lang="es-ES" b="1" dirty="0">
              <a:solidFill>
                <a:schemeClr val="tx2"/>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26830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72067" y="1340768"/>
            <a:ext cx="7408333" cy="4785395"/>
          </a:xfrm>
        </p:spPr>
        <p:txBody>
          <a:bodyPr/>
          <a:lstStyle/>
          <a:p>
            <a:pPr marL="0" indent="0" algn="ctr">
              <a:buNone/>
            </a:pPr>
            <a:r>
              <a:rPr lang="es-MX" b="1" dirty="0" smtClean="0"/>
              <a:t>Contenido  disponible en:</a:t>
            </a:r>
          </a:p>
          <a:p>
            <a:pPr marL="0" indent="0" algn="ctr">
              <a:buNone/>
            </a:pPr>
            <a:r>
              <a:rPr lang="es-MX" b="1" dirty="0" smtClean="0"/>
              <a:t> «COLECCIÓN PARLAMENTARIA TOMO I»</a:t>
            </a:r>
          </a:p>
          <a:p>
            <a:pPr marL="0" indent="0" algn="ctr">
              <a:buNone/>
            </a:pPr>
            <a:endParaRPr lang="es-MX" dirty="0"/>
          </a:p>
          <a:p>
            <a:pPr marL="0" indent="0" algn="ctr">
              <a:buNone/>
            </a:pPr>
            <a:r>
              <a:rPr lang="es-MX" dirty="0" smtClean="0">
                <a:hlinkClick r:id="rId2"/>
              </a:rPr>
              <a:t>www.grupolegis.com</a:t>
            </a:r>
            <a:endParaRPr lang="es-MX" dirty="0" smtClean="0"/>
          </a:p>
          <a:p>
            <a:pPr marL="0" indent="0" algn="ctr">
              <a:buNone/>
            </a:pPr>
            <a:endParaRPr lang="es-MX" dirty="0" smtClean="0"/>
          </a:p>
          <a:p>
            <a:pPr marL="0" indent="0" algn="ctr">
              <a:buNone/>
            </a:pPr>
            <a:r>
              <a:rPr lang="es-MX" dirty="0" err="1"/>
              <a:t>g</a:t>
            </a:r>
            <a:r>
              <a:rPr lang="es-MX" dirty="0" err="1" smtClean="0"/>
              <a:t>rupolegis</a:t>
            </a:r>
            <a:endParaRPr lang="es-MX" dirty="0" smtClean="0"/>
          </a:p>
          <a:p>
            <a:pPr marL="0" indent="0" algn="ctr">
              <a:buNone/>
            </a:pPr>
            <a:endParaRPr lang="es-MX" dirty="0" smtClean="0"/>
          </a:p>
          <a:p>
            <a:pPr marL="0" indent="0" algn="ctr">
              <a:buNone/>
            </a:pPr>
            <a:r>
              <a:rPr lang="es-MX" dirty="0" err="1" smtClean="0"/>
              <a:t>grupolegis</a:t>
            </a:r>
            <a:endParaRPr lang="es-MX" dirty="0" smtClean="0"/>
          </a:p>
          <a:p>
            <a:pPr marL="0" indent="0" algn="ctr">
              <a:buNone/>
            </a:pPr>
            <a:endParaRPr lang="es-MX" dirty="0" smtClean="0"/>
          </a:p>
          <a:p>
            <a:pPr marL="0" indent="0" algn="ctr">
              <a:buNone/>
            </a:pPr>
            <a:endParaRPr lang="es-ES" dirty="0"/>
          </a:p>
        </p:txBody>
      </p:sp>
      <p:sp>
        <p:nvSpPr>
          <p:cNvPr id="2" name="1 Título"/>
          <p:cNvSpPr>
            <a:spLocks noGrp="1"/>
          </p:cNvSpPr>
          <p:nvPr>
            <p:ph type="title"/>
          </p:nvPr>
        </p:nvSpPr>
        <p:spPr>
          <a:xfrm>
            <a:off x="467544" y="332656"/>
            <a:ext cx="8229600" cy="1252728"/>
          </a:xfrm>
        </p:spPr>
        <p:txBody>
          <a:bodyPr/>
          <a:lstStyle/>
          <a:p>
            <a:endParaRPr lang="es-ES" dirty="0"/>
          </a:p>
        </p:txBody>
      </p:sp>
      <p:sp>
        <p:nvSpPr>
          <p:cNvPr id="4" name="3 Marcador de pie de página"/>
          <p:cNvSpPr>
            <a:spLocks noGrp="1"/>
          </p:cNvSpPr>
          <p:nvPr>
            <p:ph type="ftr" sz="quarter" idx="11"/>
          </p:nvPr>
        </p:nvSpPr>
        <p:spPr/>
        <p:txBody>
          <a:bodyPr/>
          <a:lstStyle/>
          <a:p>
            <a:endParaRPr lang="es-ES" dirty="0"/>
          </a:p>
        </p:txBody>
      </p:sp>
      <p:pic>
        <p:nvPicPr>
          <p:cNvPr id="18435" name="Picture 3" descr="C:\Users\Flor de María\Documents\Softros LAN Messenger\Arelis - 2016 abril 26 (1)\Facebook-Icon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52338" y="3140968"/>
            <a:ext cx="712858" cy="929633"/>
          </a:xfrm>
          <a:prstGeom prst="rect">
            <a:avLst/>
          </a:prstGeom>
          <a:noFill/>
          <a:extLst>
            <a:ext uri="{909E8E84-426E-40DD-AFC4-6F175D3DCCD1}">
              <a14:hiddenFill xmlns:a14="http://schemas.microsoft.com/office/drawing/2010/main">
                <a:solidFill>
                  <a:srgbClr val="FFFFFF"/>
                </a:solidFill>
              </a14:hiddenFill>
            </a:ext>
          </a:extLst>
        </p:spPr>
      </p:pic>
      <p:pic>
        <p:nvPicPr>
          <p:cNvPr id="18436" name="Picture 4" descr="C:\Users\Flor de María\Documents\Softros LAN Messenger\Arelis - 2016 abril 26 (2)\twitt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90892" y="4281831"/>
            <a:ext cx="835751" cy="710206"/>
          </a:xfrm>
          <a:prstGeom prst="rect">
            <a:avLst/>
          </a:prstGeom>
          <a:noFill/>
          <a:extLst>
            <a:ext uri="{909E8E84-426E-40DD-AFC4-6F175D3DCCD1}">
              <a14:hiddenFill xmlns:a14="http://schemas.microsoft.com/office/drawing/2010/main">
                <a:solidFill>
                  <a:srgbClr val="FFFFFF"/>
                </a:solidFill>
              </a14:hiddenFill>
            </a:ext>
          </a:extLst>
        </p:spPr>
      </p:pic>
      <p:pic>
        <p:nvPicPr>
          <p:cNvPr id="18437"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6287004"/>
            <a:ext cx="1008112" cy="343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258685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772816"/>
            <a:ext cx="8229600" cy="4536504"/>
          </a:xfrm>
        </p:spPr>
        <p:txBody>
          <a:bodyPr>
            <a:normAutofit/>
          </a:bodyPr>
          <a:lstStyle/>
          <a:p>
            <a:pPr algn="just"/>
            <a:r>
              <a:rPr lang="es-MX" b="1" dirty="0" smtClean="0"/>
              <a:t>Constitución Política de la República.</a:t>
            </a:r>
            <a:endParaRPr lang="es-ES" b="1" dirty="0" smtClean="0"/>
          </a:p>
          <a:p>
            <a:pPr marL="0" indent="0" algn="just">
              <a:buNone/>
            </a:pPr>
            <a:r>
              <a:rPr lang="es-ES" b="1" dirty="0" smtClean="0"/>
              <a:t>Artículo </a:t>
            </a:r>
            <a:r>
              <a:rPr lang="es-ES" b="1" dirty="0"/>
              <a:t>176. Presentación y discusión. </a:t>
            </a:r>
            <a:r>
              <a:rPr lang="es-ES" dirty="0"/>
              <a:t>Presentado para su trámite un proyecto de ley, se observará el procedimiento que prescribe la Ley Orgánica y de Régimen Interior del Organismo Legislativo. Se pondrá a discusión en tres sesiones celebradas en distintos días y no podrá votarse hasta que se tenga por suficientemente discutido en la tercera sesión. Se exceptúan aquellos casos que el Congreso declare de urgencia nacional con el voto favorable de las dos terceras partes del número total de diputados que lo integran. </a:t>
            </a:r>
            <a:endParaRPr lang="es-ES" dirty="0" smtClean="0"/>
          </a:p>
          <a:p>
            <a:pPr marL="0" indent="0" algn="just">
              <a:buNone/>
            </a:pPr>
            <a:endParaRPr lang="es-MX" dirty="0"/>
          </a:p>
          <a:p>
            <a:pPr marL="0" indent="0" algn="just">
              <a:buNone/>
            </a:pPr>
            <a:endParaRPr lang="es-ES" dirty="0"/>
          </a:p>
        </p:txBody>
      </p:sp>
      <p:sp>
        <p:nvSpPr>
          <p:cNvPr id="2" name="1 Título"/>
          <p:cNvSpPr>
            <a:spLocks noGrp="1"/>
          </p:cNvSpPr>
          <p:nvPr>
            <p:ph type="title"/>
          </p:nvPr>
        </p:nvSpPr>
        <p:spPr/>
        <p:txBody>
          <a:bodyPr/>
          <a:lstStyle/>
          <a:p>
            <a:r>
              <a:rPr lang="es-MX" dirty="0" smtClean="0"/>
              <a:t>Fundamento Legal</a:t>
            </a:r>
            <a:endParaRPr lang="es-ES" dirty="0"/>
          </a:p>
        </p:txBody>
      </p:sp>
      <p:sp>
        <p:nvSpPr>
          <p:cNvPr id="4" name="3 Marcador de pie de página"/>
          <p:cNvSpPr>
            <a:spLocks noGrp="1"/>
          </p:cNvSpPr>
          <p:nvPr>
            <p:ph type="ftr" sz="quarter" idx="11"/>
          </p:nvPr>
        </p:nvSpPr>
        <p:spPr/>
        <p:txBody>
          <a:bodyPr/>
          <a:lstStyle/>
          <a:p>
            <a:endParaRPr lang="es-E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412979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lgn="just">
              <a:buNone/>
            </a:pPr>
            <a:r>
              <a:rPr lang="es-ES" b="1" dirty="0" smtClean="0">
                <a:ea typeface="Calibri"/>
                <a:cs typeface="Times New Roman"/>
              </a:rPr>
              <a:t>Artículo </a:t>
            </a:r>
            <a:r>
              <a:rPr lang="es-ES" b="1" dirty="0">
                <a:ea typeface="Calibri"/>
                <a:cs typeface="Times New Roman"/>
              </a:rPr>
              <a:t>39. Dictámenes e Informes. </a:t>
            </a:r>
            <a:r>
              <a:rPr lang="es-ES" dirty="0">
                <a:ea typeface="Calibri"/>
                <a:cs typeface="Times New Roman"/>
              </a:rPr>
              <a:t>Las comisiones deberán presentar a consideración del Pleno del Congreso los informes o dictámenes que les sean requeridos, teniendo en cuenta que su principal objeto es ilustrar al Pleno con sus conocimientos y los estudios que hayan hecho del asunto. A su informe o dictamen, la comisión debe adjuntar el respectivo proyecto de decreto o resolución, cuando así proceda.</a:t>
            </a:r>
            <a:endParaRPr lang="es-ES" dirty="0"/>
          </a:p>
        </p:txBody>
      </p:sp>
      <p:sp>
        <p:nvSpPr>
          <p:cNvPr id="2" name="1 Título"/>
          <p:cNvSpPr>
            <a:spLocks noGrp="1"/>
          </p:cNvSpPr>
          <p:nvPr>
            <p:ph type="title"/>
          </p:nvPr>
        </p:nvSpPr>
        <p:spPr/>
        <p:txBody>
          <a:bodyPr>
            <a:normAutofit fontScale="90000"/>
          </a:bodyPr>
          <a:lstStyle/>
          <a:p>
            <a:r>
              <a:rPr lang="es-ES" sz="4000" b="1" dirty="0">
                <a:solidFill>
                  <a:prstClr val="black"/>
                </a:solidFill>
              </a:rPr>
              <a:t>Ley Orgánica del Organismo Legislativo</a:t>
            </a:r>
            <a:endParaRPr lang="es-ES" b="1" dirty="0"/>
          </a:p>
        </p:txBody>
      </p:sp>
      <p:sp>
        <p:nvSpPr>
          <p:cNvPr id="4" name="3 Marcador de pie de página"/>
          <p:cNvSpPr>
            <a:spLocks noGrp="1"/>
          </p:cNvSpPr>
          <p:nvPr>
            <p:ph type="ftr" sz="quarter" idx="11"/>
          </p:nvPr>
        </p:nvSpPr>
        <p:spPr/>
        <p:txBody>
          <a:bodyPr/>
          <a:lstStyle/>
          <a:p>
            <a:endParaRPr lang="es-E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333284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060848"/>
            <a:ext cx="8229600" cy="4065315"/>
          </a:xfrm>
        </p:spPr>
        <p:txBody>
          <a:bodyPr>
            <a:normAutofit lnSpcReduction="10000"/>
          </a:bodyPr>
          <a:lstStyle/>
          <a:p>
            <a:pPr marL="0" indent="0" algn="just">
              <a:buNone/>
            </a:pPr>
            <a:r>
              <a:rPr lang="es-ES" sz="2400" b="1" dirty="0" smtClean="0"/>
              <a:t>ARTÍCULO </a:t>
            </a:r>
            <a:r>
              <a:rPr lang="es-ES" sz="2400" b="1" dirty="0"/>
              <a:t>40.  Plazo para rendir Dictámenes. </a:t>
            </a:r>
            <a:r>
              <a:rPr lang="es-ES" sz="2400" dirty="0"/>
              <a:t>Las comisiones están obligadas a rendir los dictámenes en el plazo que no exceda de cuarenta y cinco días hábiles contados a partir de la fecha en que reciban los expedientes de que se trate, salvo que justifique la prórroga de dicho plazo mediante informe que deberá presentarse al Pleno y aprobado por éste</a:t>
            </a:r>
            <a:r>
              <a:rPr lang="es-ES" sz="2400" dirty="0" smtClean="0"/>
              <a:t>.</a:t>
            </a:r>
          </a:p>
          <a:p>
            <a:pPr marL="0" indent="0" algn="just">
              <a:buNone/>
            </a:pPr>
            <a:endParaRPr lang="es-ES" sz="2400" dirty="0" smtClean="0"/>
          </a:p>
          <a:p>
            <a:pPr marL="0" indent="0" algn="just">
              <a:buNone/>
            </a:pPr>
            <a:r>
              <a:rPr lang="es-GT" sz="2400" dirty="0"/>
              <a:t>En caso de no ser aprobada la prórroga por el pleno, la comisión deberá emitir su dictamen o informe en un plazo improrrogable de diez días, contados a partir del rechazo de la </a:t>
            </a:r>
            <a:r>
              <a:rPr lang="es-GT" sz="2400" dirty="0" smtClean="0"/>
              <a:t>prórroga.</a:t>
            </a:r>
            <a:endParaRPr lang="es-ES" sz="2400" dirty="0"/>
          </a:p>
        </p:txBody>
      </p:sp>
      <p:sp>
        <p:nvSpPr>
          <p:cNvPr id="2" name="1 Título"/>
          <p:cNvSpPr>
            <a:spLocks noGrp="1"/>
          </p:cNvSpPr>
          <p:nvPr>
            <p:ph type="title"/>
          </p:nvPr>
        </p:nvSpPr>
        <p:spPr>
          <a:xfrm>
            <a:off x="457200" y="620688"/>
            <a:ext cx="8229600" cy="1368152"/>
          </a:xfrm>
        </p:spPr>
        <p:txBody>
          <a:bodyPr>
            <a:normAutofit fontScale="90000"/>
          </a:bodyPr>
          <a:lstStyle/>
          <a:p>
            <a:r>
              <a:rPr lang="es-ES" dirty="0"/>
              <a:t>Ley Orgánica del Organismo Legislativo</a:t>
            </a:r>
            <a:br>
              <a:rPr lang="es-ES" dirty="0"/>
            </a:br>
            <a:endParaRPr lang="es-ES" dirty="0"/>
          </a:p>
        </p:txBody>
      </p:sp>
      <p:sp>
        <p:nvSpPr>
          <p:cNvPr id="4" name="3 Marcador de pie de página"/>
          <p:cNvSpPr>
            <a:spLocks noGrp="1"/>
          </p:cNvSpPr>
          <p:nvPr>
            <p:ph type="ftr" sz="quarter" idx="11"/>
          </p:nvPr>
        </p:nvSpPr>
        <p:spPr/>
        <p:txBody>
          <a:bodyPr/>
          <a:lstStyle/>
          <a:p>
            <a:endParaRPr lang="es-E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309320"/>
            <a:ext cx="1006475" cy="24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9536559"/>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844824"/>
            <a:ext cx="8229600" cy="4281339"/>
          </a:xfrm>
        </p:spPr>
        <p:txBody>
          <a:bodyPr>
            <a:normAutofit fontScale="25000" lnSpcReduction="20000"/>
          </a:bodyPr>
          <a:lstStyle/>
          <a:p>
            <a:pPr marL="0" indent="0" algn="just">
              <a:buNone/>
            </a:pPr>
            <a:r>
              <a:rPr lang="es-ES" sz="8000" b="1" dirty="0"/>
              <a:t>Artículo 41. Formalidades en los dictámenes e informes. </a:t>
            </a:r>
            <a:r>
              <a:rPr lang="es-ES" sz="8000" dirty="0"/>
              <a:t>Siempre que una Comisión emita un dictamen o informe, lo entregará a la Dirección Legislativa por medios escritos y electrónicos, exclusivamente en formato con texto editable, adjuntando al mismo los  antecedentes que  sirvieron  de  base para  su elaboración, para que ésta, por medio de la Secretaría, le dé el trámite correspondiente en las sesiones plenarias.</a:t>
            </a:r>
          </a:p>
          <a:p>
            <a:pPr marL="0" indent="0" algn="just">
              <a:buNone/>
            </a:pPr>
            <a:r>
              <a:rPr lang="es-ES" sz="8000" dirty="0"/>
              <a:t>El dictamen o informe contendrá las firmas de los miembros de la comisión; si alguno de sus miembros no estuviere de acuerdo parcial o totalmente con el dictamen o proyecto, lo firmará, dejando constancia de su desacuerdo mediante voto razonado.</a:t>
            </a:r>
          </a:p>
          <a:p>
            <a:pPr marL="0" indent="0" algn="just">
              <a:buNone/>
            </a:pPr>
            <a:endParaRPr lang="es-ES" sz="8000" dirty="0"/>
          </a:p>
          <a:p>
            <a:pPr marL="0" indent="0" algn="just">
              <a:buNone/>
            </a:pPr>
            <a:r>
              <a:rPr lang="es-ES" sz="8000" dirty="0"/>
              <a:t>En todo caso, los dictámenes o informes deberán ser aprobados por la mayoría absoluta de los miembros de la comisión.</a:t>
            </a:r>
          </a:p>
          <a:p>
            <a:pPr marL="0" indent="0" algn="just">
              <a:buNone/>
            </a:pPr>
            <a:endParaRPr lang="es-ES" sz="8000" dirty="0"/>
          </a:p>
          <a:p>
            <a:pPr marL="0" indent="0" algn="just">
              <a:buNone/>
            </a:pPr>
            <a:r>
              <a:rPr lang="es-ES" sz="8000" dirty="0"/>
              <a:t>Los diputados que no hayan firmado el dictamen ni razonado su voto, podrán explicar en el Pleno la razón por la que no firmaron. Los dictámenes e informes deberán contener la fecha y lugar de su </a:t>
            </a:r>
            <a:r>
              <a:rPr lang="es-ES" sz="8000" dirty="0" smtClean="0"/>
              <a:t>emisión.</a:t>
            </a:r>
            <a:endParaRPr lang="es-ES" sz="8000" dirty="0"/>
          </a:p>
          <a:p>
            <a:pPr marL="0" indent="0">
              <a:buNone/>
            </a:pPr>
            <a:endParaRPr lang="es-ES" dirty="0"/>
          </a:p>
        </p:txBody>
      </p:sp>
      <p:sp>
        <p:nvSpPr>
          <p:cNvPr id="2" name="1 Título"/>
          <p:cNvSpPr>
            <a:spLocks noGrp="1"/>
          </p:cNvSpPr>
          <p:nvPr>
            <p:ph type="title"/>
          </p:nvPr>
        </p:nvSpPr>
        <p:spPr>
          <a:xfrm>
            <a:off x="457200" y="692696"/>
            <a:ext cx="8229600" cy="1080120"/>
          </a:xfrm>
        </p:spPr>
        <p:txBody>
          <a:bodyPr>
            <a:normAutofit fontScale="90000"/>
          </a:bodyPr>
          <a:lstStyle/>
          <a:p>
            <a:r>
              <a:rPr lang="es-ES" dirty="0"/>
              <a:t>Ley Orgánica del Organismo Legislativo</a:t>
            </a:r>
          </a:p>
        </p:txBody>
      </p:sp>
      <p:sp>
        <p:nvSpPr>
          <p:cNvPr id="6" name="5 Marcador de pie de página"/>
          <p:cNvSpPr>
            <a:spLocks noGrp="1"/>
          </p:cNvSpPr>
          <p:nvPr>
            <p:ph type="ftr" sz="quarter" idx="11"/>
          </p:nvPr>
        </p:nvSpPr>
        <p:spPr/>
        <p:txBody>
          <a:bodyPr/>
          <a:lstStyle/>
          <a:p>
            <a:endParaRPr lang="es-E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439" y="6272610"/>
            <a:ext cx="644153" cy="322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171821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72067" y="1916833"/>
            <a:ext cx="7408333" cy="3528392"/>
          </a:xfrm>
        </p:spPr>
        <p:txBody>
          <a:bodyPr>
            <a:normAutofit/>
          </a:bodyPr>
          <a:lstStyle/>
          <a:p>
            <a:pPr marL="0" indent="0" algn="just">
              <a:buNone/>
            </a:pPr>
            <a:r>
              <a:rPr lang="es-ES" b="1" dirty="0"/>
              <a:t>Artículo 42. Dictámenes e informes defectuosos. </a:t>
            </a:r>
            <a:r>
              <a:rPr lang="es-ES" dirty="0"/>
              <a:t>Cuando el Pleno del Congreso considere que un dictamen o informe está incompleto o defectuoso, podrá disponer que vuelva a la misma o a otra comisión para que sea ampliado el dictamen o sujeto a nuevo estudio el asunto. El dictamen o informe deberá ser sometido nuevamente a conocimiento del Pleno del Congreso dentro del plazo máximo que para el efecto establece el artículo cuarenta de esta ley.</a:t>
            </a:r>
          </a:p>
        </p:txBody>
      </p:sp>
      <p:sp>
        <p:nvSpPr>
          <p:cNvPr id="2" name="1 Título"/>
          <p:cNvSpPr>
            <a:spLocks noGrp="1"/>
          </p:cNvSpPr>
          <p:nvPr>
            <p:ph type="title"/>
          </p:nvPr>
        </p:nvSpPr>
        <p:spPr>
          <a:xfrm>
            <a:off x="457200" y="620688"/>
            <a:ext cx="8229600" cy="1224136"/>
          </a:xfrm>
        </p:spPr>
        <p:txBody>
          <a:bodyPr>
            <a:normAutofit fontScale="90000"/>
          </a:bodyPr>
          <a:lstStyle/>
          <a:p>
            <a:r>
              <a:rPr lang="es-ES" sz="4000" b="1" dirty="0">
                <a:solidFill>
                  <a:schemeClr val="bg1"/>
                </a:solidFill>
              </a:rPr>
              <a:t>Ley Orgánica del Organismo Legislativo</a:t>
            </a:r>
            <a:endParaRPr lang="es-ES" b="1" dirty="0">
              <a:solidFill>
                <a:schemeClr val="bg1"/>
              </a:solidFill>
            </a:endParaRPr>
          </a:p>
        </p:txBody>
      </p:sp>
      <p:sp>
        <p:nvSpPr>
          <p:cNvPr id="4" name="3 Marcador de pie de página"/>
          <p:cNvSpPr>
            <a:spLocks noGrp="1"/>
          </p:cNvSpPr>
          <p:nvPr>
            <p:ph type="ftr" sz="quarter" idx="11"/>
          </p:nvPr>
        </p:nvSpPr>
        <p:spPr/>
        <p:txBody>
          <a:bodyPr/>
          <a:lstStyle/>
          <a:p>
            <a:endParaRPr lang="es-ES" dirty="0"/>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3416" y="6285062"/>
            <a:ext cx="712242" cy="356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0904409"/>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052736"/>
            <a:ext cx="8229600" cy="4525963"/>
          </a:xfrm>
        </p:spPr>
        <p:txBody>
          <a:bodyPr/>
          <a:lstStyle/>
          <a:p>
            <a:pPr marL="0" indent="0">
              <a:buNone/>
            </a:pPr>
            <a:r>
              <a:rPr lang="es-MX" dirty="0" smtClean="0"/>
              <a:t>El Dictamen es la materia prima necesaria para las decisiones en el pleno, las Comisiones de Trabajo emiten dictámenes de diferentes tipos:</a:t>
            </a:r>
          </a:p>
          <a:p>
            <a:pPr marL="514350" indent="-514350">
              <a:buAutoNum type="arabicPeriod"/>
            </a:pPr>
            <a:r>
              <a:rPr lang="es-MX" dirty="0" smtClean="0"/>
              <a:t>Dictámenes Legislativos.</a:t>
            </a:r>
          </a:p>
          <a:p>
            <a:pPr marL="514350" indent="-514350">
              <a:buAutoNum type="arabicPeriod"/>
            </a:pPr>
            <a:r>
              <a:rPr lang="es-MX" dirty="0" smtClean="0"/>
              <a:t>Dictámenes de Comisiones Pesquisidoras.</a:t>
            </a:r>
          </a:p>
          <a:p>
            <a:pPr marL="514350" indent="-514350">
              <a:buAutoNum type="arabicPeriod"/>
            </a:pPr>
            <a:r>
              <a:rPr lang="es-MX" dirty="0" smtClean="0"/>
              <a:t>Dictámenes de Comisiones de Investigación.</a:t>
            </a:r>
          </a:p>
          <a:p>
            <a:pPr marL="514350" indent="-514350">
              <a:buAutoNum type="arabicPeriod"/>
            </a:pPr>
            <a:r>
              <a:rPr lang="es-MX" dirty="0" smtClean="0"/>
              <a:t>Otros por designación del Pleno.</a:t>
            </a:r>
          </a:p>
          <a:p>
            <a:pPr marL="0" indent="0">
              <a:buNone/>
            </a:pPr>
            <a:endParaRPr lang="es-MX" dirty="0"/>
          </a:p>
          <a:p>
            <a:pPr marL="514350" indent="-514350">
              <a:buAutoNum type="arabicPeriod"/>
            </a:pPr>
            <a:endParaRPr lang="es-MX" dirty="0" smtClean="0"/>
          </a:p>
          <a:p>
            <a:pPr marL="514350" indent="-514350">
              <a:buAutoNum type="arabicPeriod"/>
            </a:pPr>
            <a:endParaRPr lang="es-MX" dirty="0" smtClean="0"/>
          </a:p>
        </p:txBody>
      </p:sp>
      <p:sp>
        <p:nvSpPr>
          <p:cNvPr id="2" name="1 Título"/>
          <p:cNvSpPr>
            <a:spLocks noGrp="1"/>
          </p:cNvSpPr>
          <p:nvPr>
            <p:ph type="title"/>
          </p:nvPr>
        </p:nvSpPr>
        <p:spPr>
          <a:xfrm>
            <a:off x="683568" y="188640"/>
            <a:ext cx="8229600" cy="706090"/>
          </a:xfrm>
        </p:spPr>
        <p:txBody>
          <a:bodyPr>
            <a:normAutofit fontScale="90000"/>
          </a:bodyPr>
          <a:lstStyle/>
          <a:p>
            <a:endParaRPr lang="es-ES" dirty="0"/>
          </a:p>
        </p:txBody>
      </p:sp>
      <p:sp>
        <p:nvSpPr>
          <p:cNvPr id="4" name="3 Marcador de pie de página"/>
          <p:cNvSpPr>
            <a:spLocks noGrp="1"/>
          </p:cNvSpPr>
          <p:nvPr>
            <p:ph type="ftr" sz="quarter" idx="11"/>
          </p:nvPr>
        </p:nvSpPr>
        <p:spPr/>
        <p:txBody>
          <a:bodyPr/>
          <a:lstStyle/>
          <a:p>
            <a:endParaRPr lang="es-ES"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6233393"/>
            <a:ext cx="720080"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65112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buNone/>
            </a:pPr>
            <a:r>
              <a:rPr lang="es-MX" dirty="0" smtClean="0"/>
              <a:t>Especialización por temas y división de la carga </a:t>
            </a:r>
            <a:r>
              <a:rPr lang="es-MX" dirty="0"/>
              <a:t>d</a:t>
            </a:r>
            <a:r>
              <a:rPr lang="es-MX" dirty="0" smtClean="0"/>
              <a:t>e trabajo.</a:t>
            </a:r>
          </a:p>
          <a:p>
            <a:r>
              <a:rPr lang="es-MX" dirty="0" smtClean="0"/>
              <a:t>194 Iniciativas de Ley.</a:t>
            </a:r>
          </a:p>
          <a:p>
            <a:r>
              <a:rPr lang="es-MX" dirty="0" smtClean="0"/>
              <a:t>36 Puntos Resolutivos.</a:t>
            </a:r>
          </a:p>
          <a:p>
            <a:r>
              <a:rPr lang="es-MX" dirty="0" smtClean="0"/>
              <a:t>54 Acuerdos.</a:t>
            </a:r>
          </a:p>
          <a:p>
            <a:r>
              <a:rPr lang="es-MX" dirty="0" smtClean="0"/>
              <a:t>5 Interpelaciones de 80 preguntas cada una.</a:t>
            </a:r>
          </a:p>
          <a:p>
            <a:pPr marL="0" indent="0">
              <a:buNone/>
            </a:pPr>
            <a:endParaRPr lang="es-ES" dirty="0"/>
          </a:p>
        </p:txBody>
      </p:sp>
      <p:sp>
        <p:nvSpPr>
          <p:cNvPr id="2" name="1 Título"/>
          <p:cNvSpPr>
            <a:spLocks noGrp="1"/>
          </p:cNvSpPr>
          <p:nvPr>
            <p:ph type="title"/>
          </p:nvPr>
        </p:nvSpPr>
        <p:spPr>
          <a:xfrm>
            <a:off x="457200" y="1340768"/>
            <a:ext cx="8229600" cy="1152128"/>
          </a:xfrm>
        </p:spPr>
        <p:txBody>
          <a:bodyPr>
            <a:normAutofit fontScale="90000"/>
          </a:bodyPr>
          <a:lstStyle/>
          <a:p>
            <a:pPr lvl="0">
              <a:spcBef>
                <a:spcPct val="20000"/>
              </a:spcBef>
            </a:pPr>
            <a:r>
              <a:rPr lang="es-MX" sz="4000" dirty="0" smtClean="0">
                <a:solidFill>
                  <a:prstClr val="black"/>
                </a:solidFill>
                <a:ea typeface="+mn-ea"/>
                <a:cs typeface="+mn-cs"/>
              </a:rPr>
              <a:t/>
            </a:r>
            <a:br>
              <a:rPr lang="es-MX" sz="4000" dirty="0" smtClean="0">
                <a:solidFill>
                  <a:prstClr val="black"/>
                </a:solidFill>
                <a:ea typeface="+mn-ea"/>
                <a:cs typeface="+mn-cs"/>
              </a:rPr>
            </a:br>
            <a:r>
              <a:rPr lang="es-MX" sz="4000" b="1" dirty="0" smtClean="0">
                <a:solidFill>
                  <a:schemeClr val="tx2"/>
                </a:solidFill>
                <a:ea typeface="+mn-ea"/>
                <a:cs typeface="+mn-cs"/>
              </a:rPr>
              <a:t>Esencia </a:t>
            </a:r>
            <a:r>
              <a:rPr lang="es-MX" sz="4000" b="1" dirty="0">
                <a:solidFill>
                  <a:schemeClr val="tx2"/>
                </a:solidFill>
                <a:ea typeface="+mn-ea"/>
                <a:cs typeface="+mn-cs"/>
              </a:rPr>
              <a:t>de las Comisiones de Trabajo:</a:t>
            </a:r>
            <a:r>
              <a:rPr lang="es-MX" sz="3200" dirty="0">
                <a:solidFill>
                  <a:prstClr val="black"/>
                </a:solidFill>
                <a:ea typeface="+mn-ea"/>
                <a:cs typeface="+mn-cs"/>
              </a:rPr>
              <a:t/>
            </a:r>
            <a:br>
              <a:rPr lang="es-MX" sz="3200" dirty="0">
                <a:solidFill>
                  <a:prstClr val="black"/>
                </a:solidFill>
                <a:ea typeface="+mn-ea"/>
                <a:cs typeface="+mn-cs"/>
              </a:rPr>
            </a:br>
            <a:endParaRPr lang="es-ES" dirty="0"/>
          </a:p>
        </p:txBody>
      </p:sp>
      <p:sp>
        <p:nvSpPr>
          <p:cNvPr id="4" name="3 Marcador de pie de página"/>
          <p:cNvSpPr>
            <a:spLocks noGrp="1"/>
          </p:cNvSpPr>
          <p:nvPr>
            <p:ph type="ftr" sz="quarter" idx="11"/>
          </p:nvPr>
        </p:nvSpPr>
        <p:spPr/>
        <p:txBody>
          <a:bodyPr/>
          <a:lstStyle/>
          <a:p>
            <a:endParaRPr lang="es-E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309320"/>
            <a:ext cx="1006533" cy="252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1382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451</TotalTime>
  <Words>1402</Words>
  <Application>Microsoft Office PowerPoint</Application>
  <PresentationFormat>Presentación en pantalla (4:3)</PresentationFormat>
  <Paragraphs>342</Paragraphs>
  <Slides>27</Slides>
  <Notes>2</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Forma de onda</vt:lpstr>
      <vt:lpstr>ELABORACIÓN DE DICTÁMENES</vt:lpstr>
      <vt:lpstr>Definición diccionario RAE</vt:lpstr>
      <vt:lpstr>Fundamento Legal</vt:lpstr>
      <vt:lpstr>Ley Orgánica del Organismo Legislativo</vt:lpstr>
      <vt:lpstr>Ley Orgánica del Organismo Legislativo </vt:lpstr>
      <vt:lpstr>Ley Orgánica del Organismo Legislativo</vt:lpstr>
      <vt:lpstr>Ley Orgánica del Organismo Legislativo</vt:lpstr>
      <vt:lpstr>Presentación de PowerPoint</vt:lpstr>
      <vt:lpstr> Esencia de las Comisiones de Trabajo: </vt:lpstr>
      <vt:lpstr>Dictamen Legislativo</vt:lpstr>
      <vt:lpstr>Clases de Dictámenes</vt:lpstr>
      <vt:lpstr>Clases de Dictámenes Legislativos</vt:lpstr>
      <vt:lpstr>Dictamen Negativo </vt:lpstr>
      <vt:lpstr>Dictamen Defectuoso o Incompleto</vt:lpstr>
      <vt:lpstr>Criterios para la Elaboración de Dictámenes </vt:lpstr>
      <vt:lpstr>Requisitos de Fondo</vt:lpstr>
      <vt:lpstr>Técnica Legislativa</vt:lpstr>
      <vt:lpstr>Requisitos de Forma</vt:lpstr>
      <vt:lpstr>Formalidades de Presentación</vt:lpstr>
      <vt:lpstr>Plazos</vt:lpstr>
      <vt:lpstr>La Investigación,  el Estudio de Antecedentes</vt:lpstr>
      <vt:lpstr>Presentación de PowerPoint</vt:lpstr>
      <vt:lpstr>Atribuciones de la Comisión</vt:lpstr>
      <vt:lpstr>Planificación de la Investigaciónxp</vt:lpstr>
      <vt:lpstr>Presentación de PowerPoint</vt:lpstr>
      <vt:lpstr>Comisión Pesquisidora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ELABORACIÓN DE DICTÁMENES</dc:title>
  <dc:creator>Flor de María</dc:creator>
  <cp:lastModifiedBy>Flor de Maria Salazar</cp:lastModifiedBy>
  <cp:revision>59</cp:revision>
  <dcterms:created xsi:type="dcterms:W3CDTF">2016-04-26T07:02:19Z</dcterms:created>
  <dcterms:modified xsi:type="dcterms:W3CDTF">2016-04-26T14:46:17Z</dcterms:modified>
</cp:coreProperties>
</file>